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9" r:id="rId4"/>
    <p:sldId id="316" r:id="rId5"/>
    <p:sldId id="312" r:id="rId6"/>
    <p:sldId id="278" r:id="rId7"/>
    <p:sldId id="266" r:id="rId8"/>
    <p:sldId id="282" r:id="rId9"/>
    <p:sldId id="274" r:id="rId10"/>
    <p:sldId id="270" r:id="rId11"/>
    <p:sldId id="314" r:id="rId12"/>
    <p:sldId id="317" r:id="rId13"/>
    <p:sldId id="313" r:id="rId14"/>
    <p:sldId id="283" r:id="rId15"/>
    <p:sldId id="277" r:id="rId16"/>
    <p:sldId id="263"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6392"/>
    <a:srgbClr val="93EFAB"/>
    <a:srgbClr val="94D8ED"/>
    <a:srgbClr val="B3A0BE"/>
    <a:srgbClr val="D5A3AE"/>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2" autoAdjust="0"/>
    <p:restoredTop sz="61284" autoAdjust="0"/>
  </p:normalViewPr>
  <p:slideViewPr>
    <p:cSldViewPr snapToGrid="0">
      <p:cViewPr varScale="1">
        <p:scale>
          <a:sx n="67" d="100"/>
          <a:sy n="67" d="100"/>
        </p:scale>
        <p:origin x="136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936D9DC-A3C1-48C4-BF40-8CB0A00C4A0E}" type="datetimeFigureOut">
              <a:rPr lang="en-US" smtClean="0"/>
              <a:t>5/8/2019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9E81780-613D-436B-858F-AF6AC0650125}" type="slidenum">
              <a:rPr lang="en-US" smtClean="0"/>
              <a:t>‹#›</a:t>
            </a:fld>
            <a:endParaRPr lang="en-US" dirty="0"/>
          </a:p>
        </p:txBody>
      </p:sp>
    </p:spTree>
    <p:extLst>
      <p:ext uri="{BB962C8B-B14F-4D97-AF65-F5344CB8AC3E}">
        <p14:creationId xmlns:p14="http://schemas.microsoft.com/office/powerpoint/2010/main" val="2765648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4708" indent="-174708">
              <a:buFont typeface="Arial" panose="020B0604020202020204" pitchFamily="34" charset="0"/>
              <a:buChar char="•"/>
            </a:pPr>
            <a:r>
              <a:rPr lang="en-US" dirty="0"/>
              <a:t>Prior to scheduling orientation, provide facilities a layout of room</a:t>
            </a:r>
          </a:p>
          <a:p>
            <a:pPr marL="174708" indent="-174708">
              <a:buFont typeface="Arial" panose="020B0604020202020204" pitchFamily="34" charset="0"/>
              <a:buChar char="•"/>
            </a:pPr>
            <a:r>
              <a:rPr lang="en-US" dirty="0"/>
              <a:t>Plan to host orientation at least x3 month (i.e., morning, afternoon &amp; evening timeframe)</a:t>
            </a:r>
          </a:p>
          <a:p>
            <a:pPr marL="174708" indent="-174708">
              <a:buFont typeface="Arial" panose="020B0604020202020204" pitchFamily="34" charset="0"/>
              <a:buChar char="•"/>
            </a:pPr>
            <a:r>
              <a:rPr lang="en-US" dirty="0"/>
              <a:t>Set-up room 30-minutes before orientation</a:t>
            </a:r>
          </a:p>
          <a:p>
            <a:pPr marL="174708" indent="-174708">
              <a:buFont typeface="Arial" panose="020B0604020202020204" pitchFamily="34" charset="0"/>
              <a:buChar char="•"/>
            </a:pPr>
            <a:r>
              <a:rPr lang="en-US" dirty="0"/>
              <a:t>Make sure to set-up VE laptop for volunteers to complete their application</a:t>
            </a:r>
          </a:p>
          <a:p>
            <a:pPr marL="174708" indent="-174708">
              <a:buFont typeface="Arial" panose="020B0604020202020204" pitchFamily="34" charset="0"/>
              <a:buChar char="•"/>
            </a:pPr>
            <a:r>
              <a:rPr lang="en-US" dirty="0"/>
              <a:t>Provide potential volunteer w/ a JFS pen, volunteer flyer &amp; VE business card (no lanyards until they sign-up/start!)</a:t>
            </a:r>
          </a:p>
          <a:p>
            <a:pPr marL="174708" indent="-174708">
              <a:buFont typeface="Arial" panose="020B0604020202020204" pitchFamily="34" charset="0"/>
              <a:buChar char="•"/>
            </a:pPr>
            <a:r>
              <a:rPr lang="en-US" dirty="0"/>
              <a:t>Set-up AV w/ PP &amp; audio</a:t>
            </a:r>
          </a:p>
          <a:p>
            <a:pPr marL="174708" indent="-174708">
              <a:buFont typeface="Arial" panose="020B0604020202020204" pitchFamily="34" charset="0"/>
              <a:buChar char="•"/>
            </a:pPr>
            <a:endParaRPr lang="en-US" dirty="0"/>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a:t>
            </a:fld>
            <a:endParaRPr lang="en-US" dirty="0"/>
          </a:p>
        </p:txBody>
      </p:sp>
    </p:spTree>
    <p:extLst>
      <p:ext uri="{BB962C8B-B14F-4D97-AF65-F5344CB8AC3E}">
        <p14:creationId xmlns:p14="http://schemas.microsoft.com/office/powerpoint/2010/main" val="347207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t>
            </a:r>
          </a:p>
          <a:p>
            <a:pPr marL="174708" indent="-174708">
              <a:buFont typeface="Arial" panose="020B0604020202020204" pitchFamily="34" charset="0"/>
              <a:buChar char="•"/>
            </a:pPr>
            <a:r>
              <a:rPr lang="en-US" dirty="0"/>
              <a:t>Facilitator introduce themselves &amp; provide relation to JFS</a:t>
            </a:r>
          </a:p>
          <a:p>
            <a:pPr marL="174708" indent="-174708">
              <a:buFont typeface="Arial" panose="020B0604020202020204" pitchFamily="34" charset="0"/>
              <a:buChar char="•"/>
            </a:pPr>
            <a:r>
              <a:rPr lang="en-US" dirty="0"/>
              <a:t>facilitator should start the introductions and share WHY he/she is with the organization/feel a connection to the mission</a:t>
            </a:r>
          </a:p>
          <a:p>
            <a:pPr marL="174708" indent="-174708">
              <a:buFont typeface="Arial" panose="020B0604020202020204" pitchFamily="34" charset="0"/>
              <a:buChar char="•"/>
            </a:pPr>
            <a:r>
              <a:rPr lang="en-US" dirty="0"/>
              <a:t>Depending on the recruitment &amp; marketing content theme, we will ask our potential volunteers “have you ever…” and share what he/she is interested in at JFS</a:t>
            </a:r>
          </a:p>
          <a:p>
            <a:pPr marL="174708" indent="-174708">
              <a:buFont typeface="Arial" panose="020B0604020202020204" pitchFamily="34" charset="0"/>
              <a:buChar char="•"/>
            </a:pPr>
            <a:r>
              <a:rPr lang="en-US" dirty="0"/>
              <a:t>Provide Volunteer Engagement &amp; JFS updates</a:t>
            </a:r>
          </a:p>
        </p:txBody>
      </p:sp>
      <p:sp>
        <p:nvSpPr>
          <p:cNvPr id="4" name="Slide Number Placeholder 3"/>
          <p:cNvSpPr>
            <a:spLocks noGrp="1"/>
          </p:cNvSpPr>
          <p:nvPr>
            <p:ph type="sldNum" sz="quarter" idx="10"/>
          </p:nvPr>
        </p:nvSpPr>
        <p:spPr/>
        <p:txBody>
          <a:bodyPr/>
          <a:lstStyle/>
          <a:p>
            <a:fld id="{D9E81780-613D-436B-858F-AF6AC0650125}" type="slidenum">
              <a:rPr lang="en-US" smtClean="0"/>
              <a:t>2</a:t>
            </a:fld>
            <a:endParaRPr lang="en-US" dirty="0"/>
          </a:p>
        </p:txBody>
      </p:sp>
    </p:spTree>
    <p:extLst>
      <p:ext uri="{BB962C8B-B14F-4D97-AF65-F5344CB8AC3E}">
        <p14:creationId xmlns:p14="http://schemas.microsoft.com/office/powerpoint/2010/main" val="2730959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indent="-171450">
              <a:buFont typeface="Arial" panose="020B0604020202020204" pitchFamily="34" charset="0"/>
              <a:buChar char="•"/>
            </a:pPr>
            <a:r>
              <a:rPr lang="en-US" b="0" dirty="0"/>
              <a:t>This our mission statement, you can see it in everything we do and every program design. We started off in 1918 with a group of sixteen women who united four Jewish women’s groups and established what is now JFS. In the beginning they focused on welcoming European refugees who were fleeing their countries. These groups came through south America and were at the border. The Women set up temporary shelter, food assistance, and a process for getting the proper documentation. We continue that work today even stronger through our Refugee Resettlement and Immigration Programs. Now through our 40+ programs we help 20,000 San Diegans each year. As a wrap around agency that provides whole person service we focus on </a:t>
            </a:r>
            <a:r>
              <a:rPr lang="en-US" b="0" i="1" dirty="0"/>
              <a:t>uplifting individuals and families </a:t>
            </a:r>
            <a:r>
              <a:rPr lang="en-US" b="0" dirty="0"/>
              <a:t>and </a:t>
            </a:r>
            <a:r>
              <a:rPr lang="en-US" b="0" i="1" dirty="0"/>
              <a:t>supporting aging with dignity</a:t>
            </a:r>
            <a:r>
              <a:rPr lang="en-US" b="0" dirty="0"/>
              <a:t>, we help people of all ages, faiths, and backgrounds build more stable, secure, and connected lives. </a:t>
            </a:r>
          </a:p>
          <a:p>
            <a:endParaRPr lang="en-US" b="0" dirty="0"/>
          </a:p>
          <a:p>
            <a:endParaRPr lang="en-US" b="0" dirty="0"/>
          </a:p>
          <a:p>
            <a:pPr marL="174708" indent="-174708">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9E81780-613D-436B-858F-AF6AC0650125}" type="slidenum">
              <a:rPr lang="en-US" smtClean="0"/>
              <a:t>3</a:t>
            </a:fld>
            <a:endParaRPr lang="en-US" dirty="0"/>
          </a:p>
        </p:txBody>
      </p:sp>
    </p:spTree>
    <p:extLst>
      <p:ext uri="{BB962C8B-B14F-4D97-AF65-F5344CB8AC3E}">
        <p14:creationId xmlns:p14="http://schemas.microsoft.com/office/powerpoint/2010/main" val="277726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chemeClr val="tx1"/>
                </a:solidFill>
              </a:rPr>
              <a:t>Notes:</a:t>
            </a:r>
          </a:p>
          <a:p>
            <a:pPr marL="171450" indent="-171450">
              <a:buFont typeface="Arial" panose="020B0604020202020204" pitchFamily="34" charset="0"/>
              <a:buChar char="•"/>
            </a:pPr>
            <a:r>
              <a:rPr lang="en-US" b="0" dirty="0">
                <a:solidFill>
                  <a:schemeClr val="tx1"/>
                </a:solidFill>
              </a:rPr>
              <a:t>This report shows where we receive our funding as you can see 34% of our funding comes from Contributions, which as you know means people just like you are donating their time and funds to help JFS provide our services to 20,000 clients annually. If you are interested in Donating we do have an option on Galaxy Digital to donate if you desire to do that. </a:t>
            </a:r>
            <a:endParaRPr lang="en-US" b="0" dirty="0"/>
          </a:p>
        </p:txBody>
      </p:sp>
      <p:sp>
        <p:nvSpPr>
          <p:cNvPr id="4" name="Slide Number Placeholder 3"/>
          <p:cNvSpPr>
            <a:spLocks noGrp="1"/>
          </p:cNvSpPr>
          <p:nvPr>
            <p:ph type="sldNum" sz="quarter" idx="10"/>
          </p:nvPr>
        </p:nvSpPr>
        <p:spPr/>
        <p:txBody>
          <a:bodyPr/>
          <a:lstStyle/>
          <a:p>
            <a:fld id="{D9E81780-613D-436B-858F-AF6AC0650125}" type="slidenum">
              <a:rPr lang="en-US" smtClean="0"/>
              <a:t>4</a:t>
            </a:fld>
            <a:endParaRPr lang="en-US" dirty="0"/>
          </a:p>
        </p:txBody>
      </p:sp>
    </p:spTree>
    <p:extLst>
      <p:ext uri="{BB962C8B-B14F-4D97-AF65-F5344CB8AC3E}">
        <p14:creationId xmlns:p14="http://schemas.microsoft.com/office/powerpoint/2010/main" val="491005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Notes:</a:t>
            </a:r>
          </a:p>
          <a:p>
            <a:pPr marL="171450" indent="-171450">
              <a:buFont typeface="Arial" panose="020B0604020202020204" pitchFamily="34" charset="0"/>
              <a:buChar char="•"/>
            </a:pPr>
            <a:r>
              <a:rPr lang="en-US" b="0" dirty="0"/>
              <a:t>In 2014 our CEO and agency established out strategic plan which will carry us through this year. They established 3 impact areas. </a:t>
            </a:r>
          </a:p>
          <a:p>
            <a:pPr marL="171450" indent="-171450">
              <a:buFont typeface="Arial" panose="020B0604020202020204" pitchFamily="34" charset="0"/>
              <a:buChar char="•"/>
            </a:pPr>
            <a:r>
              <a:rPr lang="en-US" b="0" dirty="0"/>
              <a:t>The first being self-sufficiency. All of our programs are designed to meet clients where they are and move them to where they want to be. We want to help families to have the confidence and the ability to provide for themselves and their loved ones. One example of this is our diaper bank. We noticed that families were short about 20 diapers per month. So we established our diaper genie program and volunteer opportunity. Individuals in the community can call our diaper genie program and provide the sizes of their children and we provide 40 diapers per child. (They can call in once a month) </a:t>
            </a:r>
          </a:p>
          <a:p>
            <a:pPr marL="171450" indent="-171450">
              <a:buFont typeface="Arial" panose="020B0604020202020204" pitchFamily="34" charset="0"/>
              <a:buChar char="•"/>
            </a:pPr>
            <a:r>
              <a:rPr lang="en-US" b="0" dirty="0"/>
              <a:t>The second area is Aging with dignity. We learned in one of our donuts and discussions that was focused on aging and wellness that our aging population will increase by 30% by 2030. This is where JFS can come in with our services offering social visits, rides, food, and social wellness centers. </a:t>
            </a:r>
          </a:p>
          <a:p>
            <a:pPr marL="171450" indent="-171450">
              <a:buFont typeface="Arial" panose="020B0604020202020204" pitchFamily="34" charset="0"/>
              <a:buChar char="•"/>
            </a:pPr>
            <a:r>
              <a:rPr lang="en-US" b="0" dirty="0"/>
              <a:t>And our third area is community connections. Which happen through our partnerships with other non-profits, corporations, community members, and you our volunteer staff. </a:t>
            </a:r>
          </a:p>
          <a:p>
            <a:endParaRPr lang="en-US" b="0" dirty="0"/>
          </a:p>
        </p:txBody>
      </p:sp>
      <p:sp>
        <p:nvSpPr>
          <p:cNvPr id="4" name="Slide Number Placeholder 3"/>
          <p:cNvSpPr>
            <a:spLocks noGrp="1"/>
          </p:cNvSpPr>
          <p:nvPr>
            <p:ph type="sldNum" sz="quarter" idx="10"/>
          </p:nvPr>
        </p:nvSpPr>
        <p:spPr/>
        <p:txBody>
          <a:bodyPr/>
          <a:lstStyle/>
          <a:p>
            <a:fld id="{05BC19BD-050B-4AA3-AB8A-435C87D15070}" type="slidenum">
              <a:rPr lang="en-US" smtClean="0"/>
              <a:t>5</a:t>
            </a:fld>
            <a:endParaRPr lang="en-US" dirty="0"/>
          </a:p>
        </p:txBody>
      </p:sp>
      <p:sp>
        <p:nvSpPr>
          <p:cNvPr id="5" name="Date Placeholder 4"/>
          <p:cNvSpPr>
            <a:spLocks noGrp="1"/>
          </p:cNvSpPr>
          <p:nvPr>
            <p:ph type="dt" idx="11"/>
          </p:nvPr>
        </p:nvSpPr>
        <p:spPr/>
        <p:txBody>
          <a:bodyPr/>
          <a:lstStyle/>
          <a:p>
            <a:r>
              <a:rPr lang="en-US" dirty="0"/>
              <a:t>06/21/17</a:t>
            </a:r>
          </a:p>
        </p:txBody>
      </p:sp>
      <p:sp>
        <p:nvSpPr>
          <p:cNvPr id="6" name="Header Placeholder 5"/>
          <p:cNvSpPr>
            <a:spLocks noGrp="1"/>
          </p:cNvSpPr>
          <p:nvPr>
            <p:ph type="hdr" sz="quarter" idx="12"/>
          </p:nvPr>
        </p:nvSpPr>
        <p:spPr/>
        <p:txBody>
          <a:bodyPr/>
          <a:lstStyle/>
          <a:p>
            <a:r>
              <a:rPr lang="en-US" dirty="0"/>
              <a:t>San Diego Dementia Consortium</a:t>
            </a:r>
          </a:p>
          <a:p>
            <a:r>
              <a:rPr lang="en-US" dirty="0"/>
              <a:t>Overview of JFS Aging &amp; Wellness Services and Projects</a:t>
            </a:r>
          </a:p>
          <a:p>
            <a:r>
              <a:rPr lang="en-US" dirty="0"/>
              <a:t>Presented by Meredith Morgenroth</a:t>
            </a:r>
          </a:p>
        </p:txBody>
      </p:sp>
    </p:spTree>
    <p:extLst>
      <p:ext uri="{BB962C8B-B14F-4D97-AF65-F5344CB8AC3E}">
        <p14:creationId xmlns:p14="http://schemas.microsoft.com/office/powerpoint/2010/main" val="140940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chemeClr val="tx1"/>
                </a:solidFill>
              </a:rPr>
              <a:t>Notes:  </a:t>
            </a:r>
          </a:p>
          <a:p>
            <a:r>
              <a:rPr lang="en-US" b="0" dirty="0">
                <a:solidFill>
                  <a:schemeClr val="tx1"/>
                </a:solidFill>
              </a:rPr>
              <a:t>Highlight:</a:t>
            </a:r>
          </a:p>
          <a:p>
            <a:pPr marL="171450" indent="-171450">
              <a:buFont typeface="Arial" panose="020B0604020202020204" pitchFamily="34" charset="0"/>
              <a:buChar char="•"/>
            </a:pPr>
            <a:r>
              <a:rPr lang="en-US" b="0" dirty="0">
                <a:solidFill>
                  <a:schemeClr val="tx1"/>
                </a:solidFill>
              </a:rPr>
              <a:t>SPP  </a:t>
            </a:r>
          </a:p>
          <a:p>
            <a:pPr marL="171450" indent="-171450">
              <a:buFont typeface="Arial" panose="020B0604020202020204" pitchFamily="34" charset="0"/>
              <a:buChar char="•"/>
            </a:pPr>
            <a:r>
              <a:rPr lang="en-US" b="0" dirty="0">
                <a:solidFill>
                  <a:schemeClr val="tx1"/>
                </a:solidFill>
              </a:rPr>
              <a:t>Rides and Smiles/</a:t>
            </a:r>
            <a:r>
              <a:rPr lang="en-US" b="0" dirty="0" err="1">
                <a:solidFill>
                  <a:schemeClr val="tx1"/>
                </a:solidFill>
              </a:rPr>
              <a:t>Foodmobile</a:t>
            </a:r>
            <a:r>
              <a:rPr lang="en-US" b="0" dirty="0">
                <a:solidFill>
                  <a:schemeClr val="tx1"/>
                </a:solidFill>
              </a:rPr>
              <a:t>: NATE </a:t>
            </a:r>
          </a:p>
          <a:p>
            <a:pPr marL="171450" indent="-171450">
              <a:buFont typeface="Arial" panose="020B0604020202020204" pitchFamily="34" charset="0"/>
              <a:buChar char="•"/>
            </a:pPr>
            <a:r>
              <a:rPr lang="en-US" b="0" dirty="0">
                <a:solidFill>
                  <a:schemeClr val="tx1"/>
                </a:solidFill>
              </a:rPr>
              <a:t>PPP: T</a:t>
            </a:r>
            <a:r>
              <a:rPr lang="en-US" sz="1200" b="0" i="0" kern="1200" dirty="0">
                <a:solidFill>
                  <a:schemeClr val="tx1"/>
                </a:solidFill>
                <a:effectLst/>
                <a:latin typeface="+mn-lt"/>
                <a:ea typeface="+mn-ea"/>
                <a:cs typeface="+mn-cs"/>
              </a:rPr>
              <a:t>he Positive Parenting Program (PPP) helps parents in San Diego County find positive solutions to common childhood behavior issues using strategies proven by more than 35 years of research. The curriculum is based on Triple P, an evidenced-based program that has been shown to promote family harmony, reduce parent-child conflict, foster successful peer relationships, and prepare children for successful experiences at school.</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BAOAC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Corner Market  </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9E81780-613D-436B-858F-AF6AC0650125}" type="slidenum">
              <a:rPr lang="en-US" smtClean="0"/>
              <a:t>6</a:t>
            </a:fld>
            <a:endParaRPr lang="en-US" dirty="0"/>
          </a:p>
        </p:txBody>
      </p:sp>
    </p:spTree>
    <p:extLst>
      <p:ext uri="{BB962C8B-B14F-4D97-AF65-F5344CB8AC3E}">
        <p14:creationId xmlns:p14="http://schemas.microsoft.com/office/powerpoint/2010/main" val="2916449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4708" indent="-174708">
              <a:buFont typeface="Arial" panose="020B0604020202020204" pitchFamily="34" charset="0"/>
              <a:buChar char="•"/>
            </a:pPr>
            <a:r>
              <a:rPr lang="en-US" dirty="0"/>
              <a:t>Facilitator: https://www.youtube.com/watch?v=645I7Yzxfb8&amp;t=13s </a:t>
            </a:r>
          </a:p>
          <a:p>
            <a:pPr marL="174708" indent="-174708">
              <a:buFont typeface="Arial" panose="020B0604020202020204" pitchFamily="34" charset="0"/>
              <a:buChar char="•"/>
            </a:pPr>
            <a:r>
              <a:rPr lang="en-US" dirty="0"/>
              <a:t>Let audience know we are updating video</a:t>
            </a:r>
          </a:p>
          <a:p>
            <a:pPr marL="174708" marR="0" lvl="0" indent="-1747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video was actually made by a high school intern, he’s heading off to college to become a E.R. doctor, so Cheyenne partnered him up with our Older Adult center here on campus where they live with dementia and Alzheimer's disease, because it is important for him to advocate for the patients that he might come across in his field. He also was very interested in videography so we partnered him up with the marketing department and he was able to actually create this video which has been shown over 2 million times. He gets a real kick out of knowing that.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7</a:t>
            </a:fld>
            <a:endParaRPr lang="en-US" dirty="0"/>
          </a:p>
        </p:txBody>
      </p:sp>
    </p:spTree>
    <p:extLst>
      <p:ext uri="{BB962C8B-B14F-4D97-AF65-F5344CB8AC3E}">
        <p14:creationId xmlns:p14="http://schemas.microsoft.com/office/powerpoint/2010/main" val="4101247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We actually have about 1,000 volunteers now. </a:t>
            </a:r>
          </a:p>
          <a:p>
            <a:r>
              <a:rPr lang="en-US" dirty="0"/>
              <a:t>And we offer 180 ways to get involved which we are </a:t>
            </a:r>
            <a:r>
              <a:rPr lang="en-US" dirty="0" err="1"/>
              <a:t>gonna</a:t>
            </a:r>
            <a:r>
              <a:rPr lang="en-US" dirty="0"/>
              <a:t> talk about now!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8</a:t>
            </a:fld>
            <a:endParaRPr lang="en-US" dirty="0"/>
          </a:p>
        </p:txBody>
      </p:sp>
    </p:spTree>
    <p:extLst>
      <p:ext uri="{BB962C8B-B14F-4D97-AF65-F5344CB8AC3E}">
        <p14:creationId xmlns:p14="http://schemas.microsoft.com/office/powerpoint/2010/main" val="3612122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Notes:</a:t>
            </a:r>
          </a:p>
          <a:p>
            <a:pPr marL="171450" indent="-171450">
              <a:buFont typeface="Arial" panose="020B0604020202020204" pitchFamily="34" charset="0"/>
              <a:buChar char="•"/>
            </a:pPr>
            <a:r>
              <a:rPr lang="en-US" dirty="0"/>
              <a:t>If you pull out of your packet that orange flyer you can see some of the ways that you can start volunteering. </a:t>
            </a:r>
          </a:p>
          <a:p>
            <a:pPr marL="171450" indent="-171450">
              <a:buFont typeface="Arial" panose="020B0604020202020204" pitchFamily="34" charset="0"/>
              <a:buChar char="•"/>
            </a:pPr>
            <a:r>
              <a:rPr lang="en-US" dirty="0"/>
              <a:t>When we go on a tour, we will get to see some of these volunteer opportunities in action</a:t>
            </a:r>
          </a:p>
          <a:p>
            <a:pPr marL="171450" indent="-171450">
              <a:buFont typeface="Arial" panose="020B0604020202020204" pitchFamily="34" charset="0"/>
              <a:buChar char="•"/>
            </a:pPr>
            <a:r>
              <a:rPr lang="en-US" dirty="0"/>
              <a:t>Next slide will reference the high needs which is also on a sheet in your packet </a:t>
            </a:r>
          </a:p>
          <a:p>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9</a:t>
            </a:fld>
            <a:endParaRPr lang="en-US" dirty="0"/>
          </a:p>
        </p:txBody>
      </p:sp>
    </p:spTree>
    <p:extLst>
      <p:ext uri="{BB962C8B-B14F-4D97-AF65-F5344CB8AC3E}">
        <p14:creationId xmlns:p14="http://schemas.microsoft.com/office/powerpoint/2010/main" val="1263968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pPr marL="171450" indent="-171450">
              <a:buFont typeface="Arial" panose="020B0604020202020204" pitchFamily="34" charset="0"/>
              <a:buChar char="•"/>
            </a:pPr>
            <a:r>
              <a:rPr lang="en-US" dirty="0"/>
              <a:t>A high needs program has been identified by our board as a program that cannot exist without our volunteer staff. </a:t>
            </a:r>
          </a:p>
          <a:p>
            <a:pPr marL="171450" indent="-171450">
              <a:buFont typeface="Arial" panose="020B0604020202020204" pitchFamily="34" charset="0"/>
              <a:buChar char="•"/>
            </a:pPr>
            <a:r>
              <a:rPr lang="en-US" dirty="0"/>
              <a:t>So some of these are listed above. </a:t>
            </a:r>
          </a:p>
          <a:p>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10</a:t>
            </a:fld>
            <a:endParaRPr lang="en-US" dirty="0"/>
          </a:p>
        </p:txBody>
      </p:sp>
    </p:spTree>
    <p:extLst>
      <p:ext uri="{BB962C8B-B14F-4D97-AF65-F5344CB8AC3E}">
        <p14:creationId xmlns:p14="http://schemas.microsoft.com/office/powerpoint/2010/main" val="1825560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Notes: </a:t>
            </a:r>
          </a:p>
          <a:p>
            <a:pPr marL="171450" indent="-171450">
              <a:buFont typeface="Arial" panose="020B0604020202020204" pitchFamily="34" charset="0"/>
              <a:buChar char="•"/>
            </a:pPr>
            <a:r>
              <a:rPr lang="en-US" b="0" dirty="0"/>
              <a:t>SHOW: </a:t>
            </a:r>
          </a:p>
          <a:p>
            <a:pPr marL="171450" indent="-171450">
              <a:buFont typeface="Arial" panose="020B0604020202020204" pitchFamily="34" charset="0"/>
              <a:buChar char="•"/>
            </a:pPr>
            <a:r>
              <a:rPr lang="en-US" b="0" dirty="0"/>
              <a:t>How to sign up for shifts </a:t>
            </a:r>
          </a:p>
          <a:p>
            <a:pPr marL="171450" indent="-171450">
              <a:buFont typeface="Arial" panose="020B0604020202020204" pitchFamily="34" charset="0"/>
              <a:buChar char="•"/>
            </a:pPr>
            <a:r>
              <a:rPr lang="en-US" b="0" dirty="0"/>
              <a:t>How to add skills to your profile </a:t>
            </a:r>
          </a:p>
          <a:p>
            <a:pPr marL="171450" indent="-171450">
              <a:buFont typeface="Arial" panose="020B0604020202020204" pitchFamily="34" charset="0"/>
              <a:buChar char="•"/>
            </a:pPr>
            <a:r>
              <a:rPr lang="en-US" b="0" dirty="0"/>
              <a:t>How to see your schedule </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r>
              <a:rPr lang="en-US" b="0" dirty="0"/>
              <a:t> Galaxy Digital is our online Volunteer Database, most of you should be familiar with it because its how you signed up for orientation today! </a:t>
            </a:r>
          </a:p>
          <a:p>
            <a:pPr marL="171450" indent="-171450">
              <a:buFont typeface="Arial" panose="020B0604020202020204" pitchFamily="34" charset="0"/>
              <a:buChar char="•"/>
            </a:pPr>
            <a:r>
              <a:rPr lang="en-US" b="0" dirty="0"/>
              <a:t>We are going to do a quick little walk through right now so that you can see how to express interest and log your hours! </a:t>
            </a:r>
          </a:p>
          <a:p>
            <a:pPr marL="0" indent="0">
              <a:buFont typeface="Arial" panose="020B0604020202020204" pitchFamily="34" charset="0"/>
              <a:buNone/>
            </a:pPr>
            <a:endParaRPr lang="en-US" b="0" dirty="0"/>
          </a:p>
          <a:p>
            <a:endParaRPr lang="en-US" b="0" dirty="0"/>
          </a:p>
          <a:p>
            <a:endParaRPr lang="en-US" b="0" dirty="0"/>
          </a:p>
          <a:p>
            <a:pPr marL="174708" indent="-174708">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9E81780-613D-436B-858F-AF6AC0650125}" type="slidenum">
              <a:rPr lang="en-US" smtClean="0"/>
              <a:t>11</a:t>
            </a:fld>
            <a:endParaRPr lang="en-US" dirty="0"/>
          </a:p>
        </p:txBody>
      </p:sp>
    </p:spTree>
    <p:extLst>
      <p:ext uri="{BB962C8B-B14F-4D97-AF65-F5344CB8AC3E}">
        <p14:creationId xmlns:p14="http://schemas.microsoft.com/office/powerpoint/2010/main" val="618702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Dress code: We encourage you to wear what you are comfortable in, but we are business casual, and if you are volunteering with hand up food pantry or the BAOAC we ask you to wear close toed shoes because you are working around heavy machinery or dancing and we’d hate for you to get your foot stepped on, because that hurts!</a:t>
            </a:r>
          </a:p>
          <a:p>
            <a:pPr marL="171450" indent="-171450">
              <a:buFont typeface="Arial" panose="020B0604020202020204" pitchFamily="34" charset="0"/>
              <a:buChar char="•"/>
            </a:pPr>
            <a:r>
              <a:rPr lang="en-US" dirty="0"/>
              <a:t>If you’ve worked in the medical field or other areas you might be familiar with HIPAA. It essential is the agreement that you will not share client information and in return we do not share your information. Take a minute to read over the policy on the front page of the handout in your packet and pass back to me when your done. </a:t>
            </a:r>
          </a:p>
          <a:p>
            <a:pPr marL="171450" indent="-171450">
              <a:buFont typeface="Arial" panose="020B0604020202020204" pitchFamily="34" charset="0"/>
              <a:buChar char="•"/>
            </a:pPr>
            <a:r>
              <a:rPr lang="en-US" dirty="0"/>
              <a:t>Congratulations you are all now HIPAA level one certified!</a:t>
            </a:r>
          </a:p>
          <a:p>
            <a:pPr marL="171450" indent="-171450">
              <a:buFont typeface="Arial" panose="020B0604020202020204" pitchFamily="34" charset="0"/>
              <a:buChar char="•"/>
            </a:pPr>
            <a:r>
              <a:rPr lang="en-US" dirty="0"/>
              <a:t>Now for parking! You should have in your packets a volunteer parking pass (CHANGE SLIDE)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12</a:t>
            </a:fld>
            <a:endParaRPr lang="en-US" dirty="0"/>
          </a:p>
        </p:txBody>
      </p:sp>
    </p:spTree>
    <p:extLst>
      <p:ext uri="{BB962C8B-B14F-4D97-AF65-F5344CB8AC3E}">
        <p14:creationId xmlns:p14="http://schemas.microsoft.com/office/powerpoint/2010/main" val="2863052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our parking lot that many of our paid staff use. There are specific spots labeled JFS. If you are working at the Balboa Ave campus you can park at Coleman. But if you are unable to park here we are happy to accommodate. </a:t>
            </a:r>
          </a:p>
          <a:p>
            <a:endParaRPr lang="en-US" dirty="0"/>
          </a:p>
        </p:txBody>
      </p:sp>
      <p:sp>
        <p:nvSpPr>
          <p:cNvPr id="4" name="Slide Number Placeholder 3"/>
          <p:cNvSpPr>
            <a:spLocks noGrp="1"/>
          </p:cNvSpPr>
          <p:nvPr>
            <p:ph type="sldNum" sz="quarter" idx="5"/>
          </p:nvPr>
        </p:nvSpPr>
        <p:spPr/>
        <p:txBody>
          <a:bodyPr/>
          <a:lstStyle/>
          <a:p>
            <a:fld id="{D9E81780-613D-436B-858F-AF6AC0650125}" type="slidenum">
              <a:rPr lang="en-US" smtClean="0"/>
              <a:t>13</a:t>
            </a:fld>
            <a:endParaRPr lang="en-US" dirty="0"/>
          </a:p>
        </p:txBody>
      </p:sp>
    </p:spTree>
    <p:extLst>
      <p:ext uri="{BB962C8B-B14F-4D97-AF65-F5344CB8AC3E}">
        <p14:creationId xmlns:p14="http://schemas.microsoft.com/office/powerpoint/2010/main" val="2423902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14</a:t>
            </a:fld>
            <a:endParaRPr lang="en-US" dirty="0"/>
          </a:p>
        </p:txBody>
      </p:sp>
    </p:spTree>
    <p:extLst>
      <p:ext uri="{BB962C8B-B14F-4D97-AF65-F5344CB8AC3E}">
        <p14:creationId xmlns:p14="http://schemas.microsoft.com/office/powerpoint/2010/main" val="3310246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conducted a survey to ask our volunteers what we could be doing better and they told us that they wanted more ways to connect so we started our donuts and discussion. </a:t>
            </a:r>
          </a:p>
          <a:p>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15</a:t>
            </a:fld>
            <a:endParaRPr lang="en-US" dirty="0"/>
          </a:p>
        </p:txBody>
      </p:sp>
    </p:spTree>
    <p:extLst>
      <p:ext uri="{BB962C8B-B14F-4D97-AF65-F5344CB8AC3E}">
        <p14:creationId xmlns:p14="http://schemas.microsoft.com/office/powerpoint/2010/main" val="229366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E81780-613D-436B-858F-AF6AC0650125}" type="slidenum">
              <a:rPr lang="en-US" smtClean="0"/>
              <a:t>16</a:t>
            </a:fld>
            <a:endParaRPr lang="en-US" dirty="0"/>
          </a:p>
        </p:txBody>
      </p:sp>
    </p:spTree>
    <p:extLst>
      <p:ext uri="{BB962C8B-B14F-4D97-AF65-F5344CB8AC3E}">
        <p14:creationId xmlns:p14="http://schemas.microsoft.com/office/powerpoint/2010/main" val="3440552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45059"/>
          </a:xfrm>
          <a:prstGeom prst="rect">
            <a:avLst/>
          </a:prstGeom>
        </p:spPr>
      </p:pic>
      <p:sp>
        <p:nvSpPr>
          <p:cNvPr id="2" name="Title 1"/>
          <p:cNvSpPr>
            <a:spLocks noGrp="1"/>
          </p:cNvSpPr>
          <p:nvPr>
            <p:ph type="ctrTitle" hasCustomPrompt="1"/>
          </p:nvPr>
        </p:nvSpPr>
        <p:spPr>
          <a:xfrm>
            <a:off x="1524000" y="1122363"/>
            <a:ext cx="9144000" cy="995686"/>
          </a:xfrm>
        </p:spPr>
        <p:txBody>
          <a:bodyPr anchor="b">
            <a:normAutofit/>
          </a:bodyPr>
          <a:lstStyle>
            <a:lvl1pPr algn="r">
              <a:defRPr sz="6000" b="1">
                <a:solidFill>
                  <a:schemeClr val="bg1"/>
                </a:solidFill>
                <a:latin typeface="Arial" panose="020B0604020202020204" pitchFamily="34" charset="0"/>
                <a:cs typeface="Arial" panose="020B0604020202020204" pitchFamily="34" charset="0"/>
              </a:defRPr>
            </a:lvl1pPr>
          </a:lstStyle>
          <a:p>
            <a:r>
              <a:rPr lang="en-US" dirty="0"/>
              <a:t>Presentation Title</a:t>
            </a:r>
          </a:p>
        </p:txBody>
      </p:sp>
      <p:sp>
        <p:nvSpPr>
          <p:cNvPr id="3" name="Subtitle 2"/>
          <p:cNvSpPr>
            <a:spLocks noGrp="1"/>
          </p:cNvSpPr>
          <p:nvPr>
            <p:ph type="subTitle" idx="1" hasCustomPrompt="1"/>
          </p:nvPr>
        </p:nvSpPr>
        <p:spPr>
          <a:xfrm>
            <a:off x="1524000" y="2023999"/>
            <a:ext cx="9144000" cy="578076"/>
          </a:xfrm>
        </p:spPr>
        <p:txBody>
          <a:bodyPr>
            <a:normAutofit/>
          </a:bodyPr>
          <a:lstStyle>
            <a:lvl1pPr marL="0" indent="0" algn="r">
              <a:buNone/>
              <a:defRPr sz="320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
        <p:nvSpPr>
          <p:cNvPr id="14" name="Text Placeholder 13"/>
          <p:cNvSpPr>
            <a:spLocks noGrp="1"/>
          </p:cNvSpPr>
          <p:nvPr>
            <p:ph type="body" sz="quarter" idx="10" hasCustomPrompt="1"/>
          </p:nvPr>
        </p:nvSpPr>
        <p:spPr>
          <a:xfrm>
            <a:off x="1524000" y="5255324"/>
            <a:ext cx="6790944" cy="511492"/>
          </a:xfrm>
        </p:spPr>
        <p:txBody>
          <a:bodyPr>
            <a:normAutofit/>
          </a:bodyPr>
          <a:lstStyle>
            <a:lvl1pPr marL="0" indent="0">
              <a:buNone/>
              <a:defRPr sz="24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Presenter Name</a:t>
            </a:r>
          </a:p>
        </p:txBody>
      </p:sp>
      <p:sp>
        <p:nvSpPr>
          <p:cNvPr id="15" name="Text Placeholder 13"/>
          <p:cNvSpPr>
            <a:spLocks noGrp="1"/>
          </p:cNvSpPr>
          <p:nvPr>
            <p:ph type="body" sz="quarter" idx="11" hasCustomPrompt="1"/>
          </p:nvPr>
        </p:nvSpPr>
        <p:spPr>
          <a:xfrm>
            <a:off x="1524000" y="5660683"/>
            <a:ext cx="6790944" cy="511492"/>
          </a:xfrm>
        </p:spPr>
        <p:txBody>
          <a:bodyPr>
            <a:normAutofit/>
          </a:bodyPr>
          <a:lstStyle>
            <a:lvl1pPr marL="0" indent="0">
              <a:buNone/>
              <a:defRPr sz="24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Presenter Title</a:t>
            </a:r>
          </a:p>
        </p:txBody>
      </p:sp>
    </p:spTree>
    <p:extLst>
      <p:ext uri="{BB962C8B-B14F-4D97-AF65-F5344CB8AC3E}">
        <p14:creationId xmlns:p14="http://schemas.microsoft.com/office/powerpoint/2010/main" val="165801839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1063967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0741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2" name="Title 1"/>
          <p:cNvSpPr>
            <a:spLocks noGrp="1"/>
          </p:cNvSpPr>
          <p:nvPr>
            <p:ph type="title"/>
          </p:nvPr>
        </p:nvSpPr>
        <p:spPr>
          <a:xfrm>
            <a:off x="208005" y="168155"/>
            <a:ext cx="10515600" cy="1522533"/>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58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665599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1229380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683783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91774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339"/>
            <a:ext cx="12192000" cy="1719502"/>
          </a:xfrm>
          <a:prstGeom prst="rect">
            <a:avLst/>
          </a:prstGeom>
        </p:spPr>
      </p:pic>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636646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607933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
        <p:nvSpPr>
          <p:cNvPr id="2" name="Title 1"/>
          <p:cNvSpPr>
            <a:spLocks noGrp="1"/>
          </p:cNvSpPr>
          <p:nvPr>
            <p:ph type="title"/>
          </p:nvPr>
        </p:nvSpPr>
        <p:spPr>
          <a:xfrm>
            <a:off x="839788" y="1914143"/>
            <a:ext cx="3932237" cy="1093781"/>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1914144"/>
            <a:ext cx="6172200" cy="394690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3060192"/>
            <a:ext cx="3932237" cy="280879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93387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914143"/>
            <a:ext cx="3932237" cy="1093781"/>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1914144"/>
            <a:ext cx="6172200" cy="394690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3060192"/>
            <a:ext cx="3932237" cy="280879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Tree>
    <p:extLst>
      <p:ext uri="{BB962C8B-B14F-4D97-AF65-F5344CB8AC3E}">
        <p14:creationId xmlns:p14="http://schemas.microsoft.com/office/powerpoint/2010/main" val="2224087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914143"/>
            <a:ext cx="3932237" cy="1093781"/>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1914144"/>
            <a:ext cx="6172200" cy="394690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3060192"/>
            <a:ext cx="3932237" cy="280879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Tree>
    <p:extLst>
      <p:ext uri="{BB962C8B-B14F-4D97-AF65-F5344CB8AC3E}">
        <p14:creationId xmlns:p14="http://schemas.microsoft.com/office/powerpoint/2010/main" val="1658478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
        <p:nvSpPr>
          <p:cNvPr id="5"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3299334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5"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23659547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814"/>
            <a:ext cx="12192000" cy="1719502"/>
          </a:xfrm>
          <a:prstGeom prst="rect">
            <a:avLst/>
          </a:prstGeom>
        </p:spPr>
      </p:pic>
      <p:sp>
        <p:nvSpPr>
          <p:cNvPr id="5" name="Title 1"/>
          <p:cNvSpPr>
            <a:spLocks noGrp="1"/>
          </p:cNvSpPr>
          <p:nvPr>
            <p:ph type="title"/>
          </p:nvPr>
        </p:nvSpPr>
        <p:spPr>
          <a:xfrm>
            <a:off x="208005" y="168155"/>
            <a:ext cx="10515600" cy="1522533"/>
          </a:xfrm>
        </p:spPr>
        <p:txBody>
          <a:bodyPr/>
          <a:lstStyle/>
          <a:p>
            <a:r>
              <a:rPr lang="en-US"/>
              <a:t>Click to edit Master title style</a:t>
            </a:r>
          </a:p>
        </p:txBody>
      </p:sp>
    </p:spTree>
    <p:extLst>
      <p:ext uri="{BB962C8B-B14F-4D97-AF65-F5344CB8AC3E}">
        <p14:creationId xmlns:p14="http://schemas.microsoft.com/office/powerpoint/2010/main" val="1987222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Tree>
    <p:extLst>
      <p:ext uri="{BB962C8B-B14F-4D97-AF65-F5344CB8AC3E}">
        <p14:creationId xmlns:p14="http://schemas.microsoft.com/office/powerpoint/2010/main" val="3143675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Tree>
    <p:extLst>
      <p:ext uri="{BB962C8B-B14F-4D97-AF65-F5344CB8AC3E}">
        <p14:creationId xmlns:p14="http://schemas.microsoft.com/office/powerpoint/2010/main" val="1856626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19502"/>
          </a:xfrm>
          <a:prstGeom prst="rect">
            <a:avLst/>
          </a:prstGeom>
        </p:spPr>
      </p:pic>
    </p:spTree>
    <p:extLst>
      <p:ext uri="{BB962C8B-B14F-4D97-AF65-F5344CB8AC3E}">
        <p14:creationId xmlns:p14="http://schemas.microsoft.com/office/powerpoint/2010/main" val="2816507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409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Tree>
    <p:extLst>
      <p:ext uri="{BB962C8B-B14F-4D97-AF65-F5344CB8AC3E}">
        <p14:creationId xmlns:p14="http://schemas.microsoft.com/office/powerpoint/2010/main" val="3459810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
        <p:nvSpPr>
          <p:cNvPr id="5" name="Content Placeholder 4"/>
          <p:cNvSpPr>
            <a:spLocks noGrp="1"/>
          </p:cNvSpPr>
          <p:nvPr>
            <p:ph sz="quarter" idx="10"/>
          </p:nvPr>
        </p:nvSpPr>
        <p:spPr>
          <a:xfrm>
            <a:off x="840613" y="5266309"/>
            <a:ext cx="9010650" cy="1476375"/>
          </a:xfrm>
        </p:spPr>
        <p:txBody>
          <a:bodyPr anchor="ctr">
            <a:normAutofit/>
          </a:bodyPr>
          <a:lstStyle>
            <a:lvl1pPr marL="0" indent="0">
              <a:buNone/>
              <a:defRPr sz="44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926456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
        <p:nvSpPr>
          <p:cNvPr id="6" name="Content Placeholder 4"/>
          <p:cNvSpPr>
            <a:spLocks noGrp="1"/>
          </p:cNvSpPr>
          <p:nvPr>
            <p:ph sz="quarter" idx="10"/>
          </p:nvPr>
        </p:nvSpPr>
        <p:spPr>
          <a:xfrm>
            <a:off x="840613" y="5266309"/>
            <a:ext cx="9010650" cy="1476375"/>
          </a:xfrm>
        </p:spPr>
        <p:txBody>
          <a:bodyPr anchor="ctr">
            <a:normAutofit/>
          </a:bodyPr>
          <a:lstStyle>
            <a:lvl1pPr marL="0" indent="0">
              <a:buNone/>
              <a:defRPr sz="44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3286881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
        <p:nvSpPr>
          <p:cNvPr id="6" name="Content Placeholder 4"/>
          <p:cNvSpPr>
            <a:spLocks noGrp="1"/>
          </p:cNvSpPr>
          <p:nvPr>
            <p:ph sz="quarter" idx="10"/>
          </p:nvPr>
        </p:nvSpPr>
        <p:spPr>
          <a:xfrm>
            <a:off x="840613" y="5266309"/>
            <a:ext cx="9010650" cy="1476375"/>
          </a:xfrm>
        </p:spPr>
        <p:txBody>
          <a:bodyPr anchor="ctr">
            <a:normAutofit/>
          </a:bodyPr>
          <a:lstStyle>
            <a:lvl1pPr marL="0" indent="0">
              <a:buNone/>
              <a:defRPr sz="44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4081820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
        <p:nvSpPr>
          <p:cNvPr id="6" name="Content Placeholder 4"/>
          <p:cNvSpPr>
            <a:spLocks noGrp="1"/>
          </p:cNvSpPr>
          <p:nvPr>
            <p:ph sz="quarter" idx="10"/>
          </p:nvPr>
        </p:nvSpPr>
        <p:spPr>
          <a:xfrm>
            <a:off x="840613" y="5266309"/>
            <a:ext cx="9010650" cy="1476375"/>
          </a:xfrm>
        </p:spPr>
        <p:txBody>
          <a:bodyPr anchor="ctr">
            <a:normAutofit/>
          </a:bodyPr>
          <a:lstStyle>
            <a:lvl1pPr marL="0" indent="0">
              <a:buNone/>
              <a:defRPr sz="44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709515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0569"/>
          </a:xfrm>
          <a:prstGeom prst="rect">
            <a:avLst/>
          </a:prstGeom>
        </p:spPr>
      </p:pic>
      <p:sp>
        <p:nvSpPr>
          <p:cNvPr id="7" name="Content Placeholder 4"/>
          <p:cNvSpPr>
            <a:spLocks noGrp="1"/>
          </p:cNvSpPr>
          <p:nvPr>
            <p:ph sz="quarter" idx="10"/>
          </p:nvPr>
        </p:nvSpPr>
        <p:spPr>
          <a:xfrm>
            <a:off x="840613" y="5266309"/>
            <a:ext cx="9010650" cy="1476375"/>
          </a:xfrm>
        </p:spPr>
        <p:txBody>
          <a:bodyPr anchor="ctr">
            <a:normAutofit/>
          </a:bodyPr>
          <a:lstStyle>
            <a:lvl1pPr marL="0" indent="0">
              <a:buNone/>
              <a:defRPr sz="44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41976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0598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4" r:id="rId4"/>
    <p:sldLayoutId id="2147483652" r:id="rId5"/>
    <p:sldLayoutId id="2147483661" r:id="rId6"/>
    <p:sldLayoutId id="2147483662" r:id="rId7"/>
    <p:sldLayoutId id="2147483653" r:id="rId8"/>
    <p:sldLayoutId id="2147483665" r:id="rId9"/>
    <p:sldLayoutId id="2147483666" r:id="rId10"/>
    <p:sldLayoutId id="2147483656" r:id="rId11"/>
    <p:sldLayoutId id="2147483677" r:id="rId12"/>
    <p:sldLayoutId id="2147483678" r:id="rId13"/>
    <p:sldLayoutId id="2147483654" r:id="rId14"/>
    <p:sldLayoutId id="2147483673" r:id="rId15"/>
    <p:sldLayoutId id="2147483674" r:id="rId16"/>
    <p:sldLayoutId id="2147483655" r:id="rId17"/>
    <p:sldLayoutId id="2147483675" r:id="rId18"/>
    <p:sldLayoutId id="2147483676" r:id="rId19"/>
    <p:sldLayoutId id="2147483679" r:id="rId20"/>
    <p:sldLayoutId id="2147483672" r:id="rId21"/>
    <p:sldLayoutId id="2147483667" r:id="rId22"/>
    <p:sldLayoutId id="2147483668" r:id="rId23"/>
    <p:sldLayoutId id="2147483669" r:id="rId24"/>
    <p:sldLayoutId id="2147483670" r:id="rId25"/>
    <p:sldLayoutId id="2147483671" r:id="rId2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645I7Yzxfb8" TargetMode="Externa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jfssd.galaxydigital.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volunteer@jfssd.or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70025"/>
            <a:ext cx="9144000" cy="995686"/>
          </a:xfrm>
        </p:spPr>
        <p:txBody>
          <a:bodyPr>
            <a:normAutofit/>
          </a:bodyPr>
          <a:lstStyle/>
          <a:p>
            <a:r>
              <a:rPr lang="en-US" dirty="0"/>
              <a:t>Jewish Family Service</a:t>
            </a:r>
          </a:p>
        </p:txBody>
      </p:sp>
      <p:sp>
        <p:nvSpPr>
          <p:cNvPr id="3" name="Subtitle 2"/>
          <p:cNvSpPr>
            <a:spLocks noGrp="1"/>
          </p:cNvSpPr>
          <p:nvPr>
            <p:ph type="subTitle" idx="1"/>
          </p:nvPr>
        </p:nvSpPr>
        <p:spPr>
          <a:xfrm>
            <a:off x="1792448" y="1621327"/>
            <a:ext cx="9144000" cy="578076"/>
          </a:xfrm>
        </p:spPr>
        <p:txBody>
          <a:bodyPr>
            <a:normAutofit/>
          </a:bodyPr>
          <a:lstStyle/>
          <a:p>
            <a:r>
              <a:rPr lang="en-US" sz="2800" i="1" dirty="0"/>
              <a:t>A Community Resource Since 1918</a:t>
            </a:r>
          </a:p>
        </p:txBody>
      </p:sp>
      <p:sp>
        <p:nvSpPr>
          <p:cNvPr id="4" name="Text Placeholder 3"/>
          <p:cNvSpPr>
            <a:spLocks noGrp="1"/>
          </p:cNvSpPr>
          <p:nvPr>
            <p:ph type="body" sz="quarter" idx="10"/>
          </p:nvPr>
        </p:nvSpPr>
        <p:spPr>
          <a:xfrm>
            <a:off x="4424517" y="3821358"/>
            <a:ext cx="7300451" cy="511492"/>
          </a:xfrm>
        </p:spPr>
        <p:txBody>
          <a:bodyPr>
            <a:noAutofit/>
          </a:bodyPr>
          <a:lstStyle/>
          <a:p>
            <a:pPr algn="ctr"/>
            <a:r>
              <a:rPr lang="en-US" sz="5400" b="1" dirty="0"/>
              <a:t>Volunteer Orientation</a:t>
            </a:r>
          </a:p>
        </p:txBody>
      </p:sp>
    </p:spTree>
    <p:extLst>
      <p:ext uri="{BB962C8B-B14F-4D97-AF65-F5344CB8AC3E}">
        <p14:creationId xmlns:p14="http://schemas.microsoft.com/office/powerpoint/2010/main" val="4038963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482" y="365125"/>
            <a:ext cx="10515600" cy="1325563"/>
          </a:xfrm>
        </p:spPr>
        <p:txBody>
          <a:bodyPr/>
          <a:lstStyle/>
          <a:p>
            <a:r>
              <a:rPr lang="en-US" dirty="0"/>
              <a:t>Welcome &amp; Introductions</a:t>
            </a:r>
          </a:p>
        </p:txBody>
      </p:sp>
      <p:sp>
        <p:nvSpPr>
          <p:cNvPr id="3" name="Content Placeholder 2"/>
          <p:cNvSpPr>
            <a:spLocks noGrp="1"/>
          </p:cNvSpPr>
          <p:nvPr>
            <p:ph idx="1"/>
          </p:nvPr>
        </p:nvSpPr>
        <p:spPr>
          <a:xfrm>
            <a:off x="634483" y="2292478"/>
            <a:ext cx="11557517" cy="4802187"/>
          </a:xfrm>
        </p:spPr>
        <p:txBody>
          <a:bodyPr>
            <a:normAutofit/>
          </a:bodyPr>
          <a:lstStyle/>
          <a:p>
            <a:pPr marL="0" indent="0">
              <a:lnSpc>
                <a:spcPct val="100000"/>
              </a:lnSpc>
              <a:buNone/>
            </a:pPr>
            <a:r>
              <a:rPr lang="en-US" i="1" dirty="0"/>
              <a:t>Icebreaker: What inspired you to volunteer with JFS?</a:t>
            </a:r>
            <a:endParaRPr lang="en-US" sz="3200" i="1" dirty="0"/>
          </a:p>
          <a:p>
            <a:pPr marL="0" indent="0">
              <a:lnSpc>
                <a:spcPct val="100000"/>
              </a:lnSpc>
              <a:buNone/>
            </a:pPr>
            <a:endParaRPr lang="en-US" sz="3200" b="1" dirty="0"/>
          </a:p>
        </p:txBody>
      </p:sp>
      <p:cxnSp>
        <p:nvCxnSpPr>
          <p:cNvPr id="6" name="Straight Connector 5"/>
          <p:cNvCxnSpPr/>
          <p:nvPr/>
        </p:nvCxnSpPr>
        <p:spPr>
          <a:xfrm>
            <a:off x="634482" y="2292478"/>
            <a:ext cx="0" cy="2727391"/>
          </a:xfrm>
          <a:prstGeom prst="line">
            <a:avLst/>
          </a:prstGeom>
          <a:ln w="19050">
            <a:solidFill>
              <a:srgbClr val="D5A3AE"/>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EC6CECC-C0B1-4968-A2A8-D9ED850A1E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0" y="2835275"/>
            <a:ext cx="4876800" cy="3657600"/>
          </a:xfrm>
          <a:prstGeom prst="rect">
            <a:avLst/>
          </a:prstGeom>
        </p:spPr>
      </p:pic>
    </p:spTree>
    <p:extLst>
      <p:ext uri="{BB962C8B-B14F-4D97-AF65-F5344CB8AC3E}">
        <p14:creationId xmlns:p14="http://schemas.microsoft.com/office/powerpoint/2010/main" val="739049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482" y="320880"/>
            <a:ext cx="10515600" cy="1325563"/>
          </a:xfrm>
        </p:spPr>
        <p:txBody>
          <a:bodyPr/>
          <a:lstStyle/>
          <a:p>
            <a:r>
              <a:rPr lang="en-US" dirty="0"/>
              <a:t>Our History &amp; Purpose</a:t>
            </a:r>
          </a:p>
        </p:txBody>
      </p:sp>
      <p:sp>
        <p:nvSpPr>
          <p:cNvPr id="3" name="Content Placeholder 2"/>
          <p:cNvSpPr>
            <a:spLocks noGrp="1"/>
          </p:cNvSpPr>
          <p:nvPr>
            <p:ph idx="1"/>
          </p:nvPr>
        </p:nvSpPr>
        <p:spPr>
          <a:xfrm>
            <a:off x="838200" y="2292478"/>
            <a:ext cx="7457303" cy="4351338"/>
          </a:xfrm>
        </p:spPr>
        <p:txBody>
          <a:bodyPr>
            <a:normAutofit/>
          </a:bodyPr>
          <a:lstStyle/>
          <a:p>
            <a:pPr marL="0" indent="0">
              <a:lnSpc>
                <a:spcPct val="100000"/>
              </a:lnSpc>
              <a:buNone/>
            </a:pPr>
            <a:r>
              <a:rPr lang="en-US" sz="3200" dirty="0"/>
              <a:t>Jewish Family Service </a:t>
            </a:r>
            <a:br>
              <a:rPr lang="en-US" sz="3200" dirty="0"/>
            </a:br>
            <a:r>
              <a:rPr lang="en-US" sz="3200" dirty="0"/>
              <a:t>is a client-centered, impact-driven </a:t>
            </a:r>
            <a:br>
              <a:rPr lang="en-US" sz="3200" dirty="0"/>
            </a:br>
            <a:r>
              <a:rPr lang="en-US" sz="3200" dirty="0"/>
              <a:t>organization working to build </a:t>
            </a:r>
            <a:br>
              <a:rPr lang="en-US" sz="3200" dirty="0"/>
            </a:br>
            <a:r>
              <a:rPr lang="en-US" sz="3200" b="1" dirty="0"/>
              <a:t>a stronger, healthier, </a:t>
            </a:r>
            <a:br>
              <a:rPr lang="en-US" sz="3200" b="1" dirty="0"/>
            </a:br>
            <a:r>
              <a:rPr lang="en-US" sz="3200" b="1" dirty="0"/>
              <a:t>more resilient San Diego.</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0432" r="11827"/>
          <a:stretch/>
        </p:blipFill>
        <p:spPr>
          <a:xfrm>
            <a:off x="7552888" y="2292478"/>
            <a:ext cx="4639112" cy="4565522"/>
          </a:xfrm>
          <a:prstGeom prst="rect">
            <a:avLst/>
          </a:prstGeom>
        </p:spPr>
      </p:pic>
      <p:cxnSp>
        <p:nvCxnSpPr>
          <p:cNvPr id="6" name="Straight Connector 5"/>
          <p:cNvCxnSpPr/>
          <p:nvPr/>
        </p:nvCxnSpPr>
        <p:spPr>
          <a:xfrm>
            <a:off x="634482" y="2292478"/>
            <a:ext cx="0" cy="2727391"/>
          </a:xfrm>
          <a:prstGeom prst="line">
            <a:avLst/>
          </a:prstGeom>
          <a:ln w="19050">
            <a:solidFill>
              <a:srgbClr val="D5A3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92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26" y="251923"/>
            <a:ext cx="10515600" cy="1325563"/>
          </a:xfrm>
        </p:spPr>
        <p:txBody>
          <a:bodyPr/>
          <a:lstStyle/>
          <a:p>
            <a:r>
              <a:rPr lang="en-US" dirty="0"/>
              <a:t>How We Are Funded </a:t>
            </a:r>
            <a:r>
              <a:rPr lang="en-US" b="1" dirty="0"/>
              <a:t> </a:t>
            </a:r>
          </a:p>
        </p:txBody>
      </p:sp>
      <p:pic>
        <p:nvPicPr>
          <p:cNvPr id="6" name="Picture 5">
            <a:extLst>
              <a:ext uri="{FF2B5EF4-FFF2-40B4-BE49-F238E27FC236}">
                <a16:creationId xmlns:a16="http://schemas.microsoft.com/office/drawing/2014/main" id="{D38457CF-5FDE-4280-AA39-487BE7B11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866" y="2088630"/>
            <a:ext cx="10004267" cy="4291351"/>
          </a:xfrm>
          <a:prstGeom prst="rect">
            <a:avLst/>
          </a:prstGeom>
        </p:spPr>
      </p:pic>
    </p:spTree>
    <p:extLst>
      <p:ext uri="{BB962C8B-B14F-4D97-AF65-F5344CB8AC3E}">
        <p14:creationId xmlns:p14="http://schemas.microsoft.com/office/powerpoint/2010/main" val="2549363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 Diagonal Corner Rectangle 13"/>
          <p:cNvSpPr/>
          <p:nvPr/>
        </p:nvSpPr>
        <p:spPr>
          <a:xfrm>
            <a:off x="8200764" y="2055827"/>
            <a:ext cx="3833462" cy="636848"/>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3" name="Round Diagonal Corner Rectangle 12"/>
          <p:cNvSpPr/>
          <p:nvPr/>
        </p:nvSpPr>
        <p:spPr>
          <a:xfrm>
            <a:off x="4171606" y="2055827"/>
            <a:ext cx="3833462" cy="636848"/>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 name="Title 1"/>
          <p:cNvSpPr>
            <a:spLocks noGrp="1"/>
          </p:cNvSpPr>
          <p:nvPr>
            <p:ph type="title"/>
          </p:nvPr>
        </p:nvSpPr>
        <p:spPr/>
        <p:txBody>
          <a:bodyPr/>
          <a:lstStyle/>
          <a:p>
            <a:r>
              <a:rPr lang="en-US" b="1" dirty="0"/>
              <a:t>What We Do… </a:t>
            </a:r>
            <a:r>
              <a:rPr lang="en-US" b="1" i="1" dirty="0"/>
              <a:t>Since 1918</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9116" r="3226"/>
          <a:stretch/>
        </p:blipFill>
        <p:spPr>
          <a:xfrm>
            <a:off x="172998" y="2780267"/>
            <a:ext cx="3833462" cy="3768811"/>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8287" r="14079"/>
          <a:stretch/>
        </p:blipFill>
        <p:spPr>
          <a:xfrm>
            <a:off x="4183964" y="2780268"/>
            <a:ext cx="3824071" cy="3768810"/>
          </a:xfrm>
          <a:prstGeom prst="rect">
            <a:avLst/>
          </a:prstGeom>
        </p:spPr>
      </p:pic>
      <p:sp>
        <p:nvSpPr>
          <p:cNvPr id="3" name="Round Diagonal Corner Rectangle 2"/>
          <p:cNvSpPr/>
          <p:nvPr/>
        </p:nvSpPr>
        <p:spPr>
          <a:xfrm>
            <a:off x="172998" y="2055827"/>
            <a:ext cx="3833462" cy="636848"/>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4937" t="36451" r="20547" b="14354"/>
          <a:stretch/>
        </p:blipFill>
        <p:spPr>
          <a:xfrm>
            <a:off x="8200764" y="2780267"/>
            <a:ext cx="3805881" cy="3768811"/>
          </a:xfrm>
          <a:prstGeom prst="rect">
            <a:avLst/>
          </a:prstGeom>
        </p:spPr>
      </p:pic>
      <p:sp>
        <p:nvSpPr>
          <p:cNvPr id="10" name="TextBox 9"/>
          <p:cNvSpPr txBox="1"/>
          <p:nvPr/>
        </p:nvSpPr>
        <p:spPr>
          <a:xfrm>
            <a:off x="172998" y="2143420"/>
            <a:ext cx="3833462" cy="461665"/>
          </a:xfrm>
          <a:prstGeom prst="rect">
            <a:avLst/>
          </a:prstGeom>
          <a:noFill/>
        </p:spPr>
        <p:txBody>
          <a:bodyPr wrap="square" rtlCol="0">
            <a:spAutoFit/>
          </a:bodyPr>
          <a:lstStyle/>
          <a:p>
            <a:pPr algn="ctr"/>
            <a:r>
              <a:rPr lang="en-US" sz="2400" b="1" dirty="0">
                <a:solidFill>
                  <a:schemeClr val="bg1"/>
                </a:solidFill>
              </a:rPr>
              <a:t>Self-Sufficiency</a:t>
            </a:r>
          </a:p>
        </p:txBody>
      </p:sp>
      <p:sp>
        <p:nvSpPr>
          <p:cNvPr id="11" name="TextBox 10"/>
          <p:cNvSpPr txBox="1"/>
          <p:nvPr/>
        </p:nvSpPr>
        <p:spPr>
          <a:xfrm>
            <a:off x="4183963" y="2143420"/>
            <a:ext cx="3824071" cy="461665"/>
          </a:xfrm>
          <a:prstGeom prst="rect">
            <a:avLst/>
          </a:prstGeom>
          <a:noFill/>
        </p:spPr>
        <p:txBody>
          <a:bodyPr wrap="square" rtlCol="0">
            <a:spAutoFit/>
          </a:bodyPr>
          <a:lstStyle/>
          <a:p>
            <a:pPr algn="ctr"/>
            <a:r>
              <a:rPr lang="en-US" sz="2400" b="1" dirty="0">
                <a:solidFill>
                  <a:schemeClr val="bg1"/>
                </a:solidFill>
              </a:rPr>
              <a:t>Aging With Dignity</a:t>
            </a:r>
          </a:p>
        </p:txBody>
      </p:sp>
      <p:sp>
        <p:nvSpPr>
          <p:cNvPr id="12" name="TextBox 11"/>
          <p:cNvSpPr txBox="1"/>
          <p:nvPr/>
        </p:nvSpPr>
        <p:spPr>
          <a:xfrm>
            <a:off x="8173180" y="2143419"/>
            <a:ext cx="3824071" cy="461665"/>
          </a:xfrm>
          <a:prstGeom prst="rect">
            <a:avLst/>
          </a:prstGeom>
          <a:noFill/>
        </p:spPr>
        <p:txBody>
          <a:bodyPr wrap="square" rtlCol="0">
            <a:spAutoFit/>
          </a:bodyPr>
          <a:lstStyle/>
          <a:p>
            <a:pPr algn="ctr"/>
            <a:r>
              <a:rPr lang="en-US" sz="2400" b="1" dirty="0">
                <a:solidFill>
                  <a:schemeClr val="bg1"/>
                </a:solidFill>
              </a:rPr>
              <a:t>Community Connections</a:t>
            </a:r>
          </a:p>
        </p:txBody>
      </p:sp>
    </p:spTree>
    <p:extLst>
      <p:ext uri="{BB962C8B-B14F-4D97-AF65-F5344CB8AC3E}">
        <p14:creationId xmlns:p14="http://schemas.microsoft.com/office/powerpoint/2010/main" val="34421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26" y="251923"/>
            <a:ext cx="10515600" cy="1325563"/>
          </a:xfrm>
        </p:spPr>
        <p:txBody>
          <a:bodyPr/>
          <a:lstStyle/>
          <a:p>
            <a:r>
              <a:rPr lang="en-US" b="1" dirty="0"/>
              <a:t>Impact </a:t>
            </a:r>
            <a:r>
              <a:rPr lang="en-US" dirty="0"/>
              <a:t>A</a:t>
            </a:r>
            <a:r>
              <a:rPr lang="en-US" b="1" dirty="0"/>
              <a:t>reas </a:t>
            </a:r>
          </a:p>
        </p:txBody>
      </p:sp>
      <p:pic>
        <p:nvPicPr>
          <p:cNvPr id="4" name="Picture 3">
            <a:extLst>
              <a:ext uri="{FF2B5EF4-FFF2-40B4-BE49-F238E27FC236}">
                <a16:creationId xmlns:a16="http://schemas.microsoft.com/office/drawing/2014/main" id="{67032681-0D05-447B-B4FF-4325E688B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26" y="1717953"/>
            <a:ext cx="3803073" cy="5130508"/>
          </a:xfrm>
          <a:prstGeom prst="rect">
            <a:avLst/>
          </a:prstGeom>
        </p:spPr>
      </p:pic>
      <p:pic>
        <p:nvPicPr>
          <p:cNvPr id="7" name="Picture 6">
            <a:extLst>
              <a:ext uri="{FF2B5EF4-FFF2-40B4-BE49-F238E27FC236}">
                <a16:creationId xmlns:a16="http://schemas.microsoft.com/office/drawing/2014/main" id="{A06CB637-579D-4F20-8DD9-F6A7A103AB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701" y="1717953"/>
            <a:ext cx="3803073" cy="5140047"/>
          </a:xfrm>
          <a:prstGeom prst="rect">
            <a:avLst/>
          </a:prstGeom>
        </p:spPr>
      </p:pic>
      <p:sp>
        <p:nvSpPr>
          <p:cNvPr id="9" name="TextBox 8">
            <a:extLst>
              <a:ext uri="{FF2B5EF4-FFF2-40B4-BE49-F238E27FC236}">
                <a16:creationId xmlns:a16="http://schemas.microsoft.com/office/drawing/2014/main" id="{FAA15EB2-0A97-4210-9B86-36E184EE6FA4}"/>
              </a:ext>
            </a:extLst>
          </p:cNvPr>
          <p:cNvSpPr txBox="1"/>
          <p:nvPr/>
        </p:nvSpPr>
        <p:spPr>
          <a:xfrm>
            <a:off x="4613117" y="1737031"/>
            <a:ext cx="2493818" cy="1200329"/>
          </a:xfrm>
          <a:prstGeom prst="rect">
            <a:avLst/>
          </a:prstGeom>
          <a:noFill/>
        </p:spPr>
        <p:txBody>
          <a:bodyPr wrap="square" rtlCol="0">
            <a:spAutoFit/>
          </a:bodyPr>
          <a:lstStyle/>
          <a:p>
            <a:r>
              <a:rPr lang="en-US" dirty="0"/>
              <a:t> </a:t>
            </a:r>
          </a:p>
          <a:p>
            <a:endParaRPr lang="en-US" dirty="0"/>
          </a:p>
          <a:p>
            <a:endParaRPr lang="en-US" dirty="0"/>
          </a:p>
          <a:p>
            <a:endParaRPr lang="en-US" dirty="0"/>
          </a:p>
        </p:txBody>
      </p:sp>
      <p:sp>
        <p:nvSpPr>
          <p:cNvPr id="11" name="TextBox 10">
            <a:extLst>
              <a:ext uri="{FF2B5EF4-FFF2-40B4-BE49-F238E27FC236}">
                <a16:creationId xmlns:a16="http://schemas.microsoft.com/office/drawing/2014/main" id="{4B98241A-97D5-45DB-958D-7190843F92FA}"/>
              </a:ext>
            </a:extLst>
          </p:cNvPr>
          <p:cNvSpPr txBox="1"/>
          <p:nvPr/>
        </p:nvSpPr>
        <p:spPr>
          <a:xfrm>
            <a:off x="4613117" y="2021049"/>
            <a:ext cx="3013810" cy="4524315"/>
          </a:xfrm>
          <a:prstGeom prst="rect">
            <a:avLst/>
          </a:prstGeom>
          <a:noFill/>
        </p:spPr>
        <p:txBody>
          <a:bodyPr wrap="square" rtlCol="0">
            <a:spAutoFit/>
          </a:bodyPr>
          <a:lstStyle/>
          <a:p>
            <a:r>
              <a:rPr lang="en-US" dirty="0">
                <a:solidFill>
                  <a:srgbClr val="2B6392"/>
                </a:solidFill>
                <a:latin typeface="+mj-lt"/>
              </a:rPr>
              <a:t>Every day, people turn to JFS because </a:t>
            </a:r>
            <a:r>
              <a:rPr lang="en-US" b="1" dirty="0">
                <a:solidFill>
                  <a:srgbClr val="2B6392"/>
                </a:solidFill>
                <a:latin typeface="+mj-lt"/>
              </a:rPr>
              <a:t>they need someone in their corner. </a:t>
            </a:r>
            <a:r>
              <a:rPr lang="en-US" dirty="0">
                <a:solidFill>
                  <a:srgbClr val="2B6392"/>
                </a:solidFill>
                <a:latin typeface="+mj-lt"/>
              </a:rPr>
              <a:t>We welcome everyone with dignity, compassion, and respect.</a:t>
            </a:r>
          </a:p>
          <a:p>
            <a:endParaRPr lang="en-US" dirty="0"/>
          </a:p>
          <a:p>
            <a:r>
              <a:rPr lang="en-US" dirty="0">
                <a:solidFill>
                  <a:srgbClr val="2B6392"/>
                </a:solidFill>
                <a:latin typeface="+mj-lt"/>
              </a:rPr>
              <a:t>We listen </a:t>
            </a:r>
            <a:r>
              <a:rPr lang="en-US" b="1" dirty="0">
                <a:solidFill>
                  <a:srgbClr val="2B6392"/>
                </a:solidFill>
                <a:latin typeface="+mj-lt"/>
              </a:rPr>
              <a:t>to clients’ whole stories</a:t>
            </a:r>
            <a:r>
              <a:rPr lang="en-US" dirty="0">
                <a:solidFill>
                  <a:srgbClr val="2B6392"/>
                </a:solidFill>
                <a:latin typeface="+mj-lt"/>
              </a:rPr>
              <a:t>—not just the needs that brought them here—and approach their challenges with their strengths, motivations, and unique circumstances in mind.</a:t>
            </a:r>
          </a:p>
          <a:p>
            <a:endParaRPr lang="en-US" dirty="0"/>
          </a:p>
        </p:txBody>
      </p:sp>
    </p:spTree>
    <p:extLst>
      <p:ext uri="{BB962C8B-B14F-4D97-AF65-F5344CB8AC3E}">
        <p14:creationId xmlns:p14="http://schemas.microsoft.com/office/powerpoint/2010/main" val="912361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33F0F6AF-67AA-411E-8FC3-A8DB3882CF57}"/>
              </a:ext>
            </a:extLst>
          </p:cNvPr>
          <p:cNvPicPr>
            <a:picLocks noRot="1" noChangeAspect="1"/>
          </p:cNvPicPr>
          <p:nvPr>
            <a:videoFile r:link="rId1"/>
          </p:nvPr>
        </p:nvPicPr>
        <p:blipFill>
          <a:blip r:embed="rId4"/>
          <a:stretch>
            <a:fillRect/>
          </a:stretch>
        </p:blipFill>
        <p:spPr>
          <a:xfrm>
            <a:off x="2195325" y="1712349"/>
            <a:ext cx="8099049" cy="4555715"/>
          </a:xfrm>
          <a:prstGeom prst="rect">
            <a:avLst/>
          </a:prstGeom>
        </p:spPr>
      </p:pic>
      <p:sp>
        <p:nvSpPr>
          <p:cNvPr id="10" name="Rectangle 9">
            <a:extLst>
              <a:ext uri="{FF2B5EF4-FFF2-40B4-BE49-F238E27FC236}">
                <a16:creationId xmlns:a16="http://schemas.microsoft.com/office/drawing/2014/main" id="{B026DF75-D8BF-460B-99C3-D6AE4FE2175C}"/>
              </a:ext>
            </a:extLst>
          </p:cNvPr>
          <p:cNvSpPr/>
          <p:nvPr/>
        </p:nvSpPr>
        <p:spPr>
          <a:xfrm>
            <a:off x="658392" y="663678"/>
            <a:ext cx="7386766" cy="769441"/>
          </a:xfrm>
          <a:prstGeom prst="rect">
            <a:avLst/>
          </a:prstGeom>
        </p:spPr>
        <p:txBody>
          <a:bodyPr wrap="none">
            <a:spAutoFit/>
          </a:bodyPr>
          <a:lstStyle/>
          <a:p>
            <a:r>
              <a:rPr lang="en-US" sz="4400" b="1" dirty="0"/>
              <a:t>What It Means to Volunteer</a:t>
            </a:r>
          </a:p>
        </p:txBody>
      </p:sp>
    </p:spTree>
    <p:extLst>
      <p:ext uri="{BB962C8B-B14F-4D97-AF65-F5344CB8AC3E}">
        <p14:creationId xmlns:p14="http://schemas.microsoft.com/office/powerpoint/2010/main" val="199843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b="1" dirty="0">
                <a:solidFill>
                  <a:schemeClr val="tx1"/>
                </a:solidFill>
              </a:rPr>
              <a:t>900+ volunteers annually</a:t>
            </a:r>
          </a:p>
        </p:txBody>
      </p:sp>
    </p:spTree>
    <p:extLst>
      <p:ext uri="{BB962C8B-B14F-4D97-AF65-F5344CB8AC3E}">
        <p14:creationId xmlns:p14="http://schemas.microsoft.com/office/powerpoint/2010/main" val="3532249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E19769-2AAC-4286-A67C-BCE92A713E9F}"/>
              </a:ext>
            </a:extLst>
          </p:cNvPr>
          <p:cNvSpPr>
            <a:spLocks noGrp="1"/>
          </p:cNvSpPr>
          <p:nvPr>
            <p:ph type="title"/>
          </p:nvPr>
        </p:nvSpPr>
        <p:spPr/>
        <p:txBody>
          <a:bodyPr>
            <a:normAutofit/>
          </a:bodyPr>
          <a:lstStyle/>
          <a:p>
            <a:r>
              <a:rPr lang="en-US" dirty="0"/>
              <a:t>How YOU Can Get Involved!</a:t>
            </a:r>
          </a:p>
        </p:txBody>
      </p:sp>
      <p:sp>
        <p:nvSpPr>
          <p:cNvPr id="11" name="Rectangle 10">
            <a:extLst>
              <a:ext uri="{FF2B5EF4-FFF2-40B4-BE49-F238E27FC236}">
                <a16:creationId xmlns:a16="http://schemas.microsoft.com/office/drawing/2014/main" id="{2718598D-A4AC-494F-9132-16335AE1C2B2}"/>
              </a:ext>
            </a:extLst>
          </p:cNvPr>
          <p:cNvSpPr/>
          <p:nvPr/>
        </p:nvSpPr>
        <p:spPr>
          <a:xfrm>
            <a:off x="406401" y="1964353"/>
            <a:ext cx="11061350" cy="4524315"/>
          </a:xfrm>
          <a:prstGeom prst="rect">
            <a:avLst/>
          </a:prstGeom>
        </p:spPr>
        <p:txBody>
          <a:bodyPr wrap="square">
            <a:spAutoFit/>
          </a:bodyPr>
          <a:lstStyle/>
          <a:p>
            <a:pPr marL="685800" indent="-685800">
              <a:buFont typeface="Arial" panose="020B0604020202020204" pitchFamily="34" charset="0"/>
              <a:buChar char="•"/>
            </a:pPr>
            <a:r>
              <a:rPr lang="en-US" sz="3600" dirty="0"/>
              <a:t>Assist in the office</a:t>
            </a:r>
          </a:p>
          <a:p>
            <a:pPr marL="685800" indent="-685800">
              <a:buFont typeface="Arial" panose="020B0604020202020204" pitchFamily="34" charset="0"/>
              <a:buChar char="•"/>
            </a:pPr>
            <a:r>
              <a:rPr lang="en-US" sz="3600" dirty="0"/>
              <a:t>Be an advocate</a:t>
            </a:r>
          </a:p>
          <a:p>
            <a:pPr marL="685800" indent="-685800">
              <a:buFont typeface="Arial" panose="020B0604020202020204" pitchFamily="34" charset="0"/>
              <a:buChar char="•"/>
            </a:pPr>
            <a:r>
              <a:rPr lang="en-US" sz="3600" dirty="0"/>
              <a:t>Be a mentor </a:t>
            </a:r>
          </a:p>
          <a:p>
            <a:pPr marL="685800" indent="-685800">
              <a:buFont typeface="Arial" panose="020B0604020202020204" pitchFamily="34" charset="0"/>
              <a:buChar char="•"/>
            </a:pPr>
            <a:r>
              <a:rPr lang="en-US" sz="3600" dirty="0"/>
              <a:t>Help the hungry</a:t>
            </a:r>
          </a:p>
          <a:p>
            <a:pPr marL="685800" indent="-685800">
              <a:buFont typeface="Arial" panose="020B0604020202020204" pitchFamily="34" charset="0"/>
              <a:buChar char="•"/>
            </a:pPr>
            <a:r>
              <a:rPr lang="en-US" sz="3600" dirty="0"/>
              <a:t>One-time projects &amp; events</a:t>
            </a:r>
          </a:p>
          <a:p>
            <a:pPr marL="685800" indent="-685800">
              <a:buFont typeface="Arial" panose="020B0604020202020204" pitchFamily="34" charset="0"/>
              <a:buChar char="•"/>
            </a:pPr>
            <a:r>
              <a:rPr lang="en-US" sz="3600" dirty="0"/>
              <a:t>Serve older adults</a:t>
            </a:r>
          </a:p>
          <a:p>
            <a:pPr marL="685800" indent="-685800">
              <a:buFont typeface="Arial" panose="020B0604020202020204" pitchFamily="34" charset="0"/>
              <a:buChar char="•"/>
            </a:pPr>
            <a:r>
              <a:rPr lang="en-US" sz="3600" dirty="0"/>
              <a:t>Support refugee &amp; immigrant families</a:t>
            </a:r>
          </a:p>
          <a:p>
            <a:pPr marL="685800" indent="-685800">
              <a:buFont typeface="Arial" panose="020B0604020202020204" pitchFamily="34" charset="0"/>
              <a:buChar char="•"/>
            </a:pPr>
            <a:r>
              <a:rPr lang="en-US" sz="3600" dirty="0"/>
              <a:t>Serving people facing homelessness</a:t>
            </a:r>
          </a:p>
        </p:txBody>
      </p:sp>
    </p:spTree>
    <p:extLst>
      <p:ext uri="{BB962C8B-B14F-4D97-AF65-F5344CB8AC3E}">
        <p14:creationId xmlns:p14="http://schemas.microsoft.com/office/powerpoint/2010/main" val="13989481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additive="base">
                                        <p:cTn id="1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additive="base">
                                        <p:cTn id="25"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 calcmode="lin" valueType="num">
                                      <p:cBhvr additive="base">
                                        <p:cTn id="3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 calcmode="lin" valueType="num">
                                      <p:cBhvr additive="base">
                                        <p:cTn id="37"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 calcmode="lin" valueType="num">
                                      <p:cBhvr additive="base">
                                        <p:cTn id="43"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 calcmode="lin" valueType="num">
                                      <p:cBhvr additive="base">
                                        <p:cTn id="49"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Diagonal Corner Rectangle 2">
            <a:extLst>
              <a:ext uri="{FF2B5EF4-FFF2-40B4-BE49-F238E27FC236}">
                <a16:creationId xmlns:a16="http://schemas.microsoft.com/office/drawing/2014/main" id="{E06585D4-3E1E-44BC-930E-E90EF579BEE8}"/>
              </a:ext>
            </a:extLst>
          </p:cNvPr>
          <p:cNvSpPr/>
          <p:nvPr/>
        </p:nvSpPr>
        <p:spPr>
          <a:xfrm>
            <a:off x="343473" y="1792287"/>
            <a:ext cx="3749040" cy="1554480"/>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On the Go </a:t>
            </a:r>
          </a:p>
          <a:p>
            <a:pPr algn="ctr"/>
            <a:r>
              <a:rPr lang="en-US" sz="3200" dirty="0">
                <a:solidFill>
                  <a:schemeClr val="bg1"/>
                </a:solidFill>
              </a:rPr>
              <a:t>Rides &amp; Smiles</a:t>
            </a:r>
          </a:p>
        </p:txBody>
      </p:sp>
      <p:sp>
        <p:nvSpPr>
          <p:cNvPr id="9" name="Round Diagonal Corner Rectangle 6">
            <a:extLst>
              <a:ext uri="{FF2B5EF4-FFF2-40B4-BE49-F238E27FC236}">
                <a16:creationId xmlns:a16="http://schemas.microsoft.com/office/drawing/2014/main" id="{929B03E3-A09B-4DC3-B3E4-8092D5863E91}"/>
              </a:ext>
            </a:extLst>
          </p:cNvPr>
          <p:cNvSpPr/>
          <p:nvPr/>
        </p:nvSpPr>
        <p:spPr>
          <a:xfrm>
            <a:off x="343473" y="5043761"/>
            <a:ext cx="3749040" cy="1554480"/>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Music &amp; Memory </a:t>
            </a:r>
          </a:p>
        </p:txBody>
      </p:sp>
      <p:sp>
        <p:nvSpPr>
          <p:cNvPr id="10" name="Round Diagonal Corner Rectangle 2">
            <a:extLst>
              <a:ext uri="{FF2B5EF4-FFF2-40B4-BE49-F238E27FC236}">
                <a16:creationId xmlns:a16="http://schemas.microsoft.com/office/drawing/2014/main" id="{53990BD7-C6AF-409B-A06C-CCB9176AEF26}"/>
              </a:ext>
            </a:extLst>
          </p:cNvPr>
          <p:cNvSpPr/>
          <p:nvPr/>
        </p:nvSpPr>
        <p:spPr>
          <a:xfrm>
            <a:off x="343473" y="3418024"/>
            <a:ext cx="3749040" cy="1554480"/>
          </a:xfrm>
          <a:prstGeom prst="round2DiagRect">
            <a:avLst/>
          </a:prstGeom>
          <a:solidFill>
            <a:srgbClr val="94D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Corner Market</a:t>
            </a:r>
          </a:p>
        </p:txBody>
      </p:sp>
      <p:sp>
        <p:nvSpPr>
          <p:cNvPr id="2" name="Title 1">
            <a:extLst>
              <a:ext uri="{FF2B5EF4-FFF2-40B4-BE49-F238E27FC236}">
                <a16:creationId xmlns:a16="http://schemas.microsoft.com/office/drawing/2014/main" id="{83D4895D-56C3-470F-9B93-8A2A6C121F6E}"/>
              </a:ext>
            </a:extLst>
          </p:cNvPr>
          <p:cNvSpPr>
            <a:spLocks noGrp="1"/>
          </p:cNvSpPr>
          <p:nvPr>
            <p:ph type="title"/>
          </p:nvPr>
        </p:nvSpPr>
        <p:spPr/>
        <p:txBody>
          <a:bodyPr/>
          <a:lstStyle/>
          <a:p>
            <a:r>
              <a:rPr lang="en-US" dirty="0"/>
              <a:t>High Need Volunteer Roles</a:t>
            </a:r>
          </a:p>
        </p:txBody>
      </p:sp>
      <p:pic>
        <p:nvPicPr>
          <p:cNvPr id="15" name="Picture 14" descr="A couple of people posing for the camera&#10;&#10;Description generated with very high confidence">
            <a:extLst>
              <a:ext uri="{FF2B5EF4-FFF2-40B4-BE49-F238E27FC236}">
                <a16:creationId xmlns:a16="http://schemas.microsoft.com/office/drawing/2014/main" id="{AE13AC89-53AB-44E6-AEB4-EA8011EBD4AF}"/>
              </a:ext>
            </a:extLst>
          </p:cNvPr>
          <p:cNvPicPr>
            <a:picLocks noChangeAspect="1"/>
          </p:cNvPicPr>
          <p:nvPr/>
        </p:nvPicPr>
        <p:blipFill rotWithShape="1">
          <a:blip r:embed="rId3">
            <a:extLst>
              <a:ext uri="{28A0092B-C50C-407E-A947-70E740481C1C}">
                <a14:useLocalDpi xmlns:a14="http://schemas.microsoft.com/office/drawing/2010/main" val="0"/>
              </a:ext>
            </a:extLst>
          </a:blip>
          <a:srcRect t="4661"/>
          <a:stretch/>
        </p:blipFill>
        <p:spPr>
          <a:xfrm>
            <a:off x="4710653" y="1843525"/>
            <a:ext cx="6777671" cy="4846320"/>
          </a:xfrm>
          <a:prstGeom prst="rect">
            <a:avLst/>
          </a:prstGeom>
        </p:spPr>
      </p:pic>
    </p:spTree>
    <p:extLst>
      <p:ext uri="{BB962C8B-B14F-4D97-AF65-F5344CB8AC3E}">
        <p14:creationId xmlns:p14="http://schemas.microsoft.com/office/powerpoint/2010/main" val="263779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482" y="320880"/>
            <a:ext cx="10515600" cy="1325563"/>
          </a:xfrm>
        </p:spPr>
        <p:txBody>
          <a:bodyPr/>
          <a:lstStyle/>
          <a:p>
            <a:r>
              <a:rPr lang="en-US" dirty="0"/>
              <a:t>Galaxy Digital </a:t>
            </a:r>
          </a:p>
        </p:txBody>
      </p:sp>
      <p:sp>
        <p:nvSpPr>
          <p:cNvPr id="3" name="Content Placeholder 2"/>
          <p:cNvSpPr>
            <a:spLocks noGrp="1"/>
          </p:cNvSpPr>
          <p:nvPr>
            <p:ph idx="1"/>
          </p:nvPr>
        </p:nvSpPr>
        <p:spPr>
          <a:xfrm>
            <a:off x="838201" y="2292477"/>
            <a:ext cx="5257800" cy="3817377"/>
          </a:xfrm>
        </p:spPr>
        <p:txBody>
          <a:bodyPr>
            <a:normAutofit/>
          </a:bodyPr>
          <a:lstStyle/>
          <a:p>
            <a:pPr>
              <a:lnSpc>
                <a:spcPct val="100000"/>
              </a:lnSpc>
            </a:pPr>
            <a:r>
              <a:rPr lang="en-US" sz="3200" b="1" dirty="0"/>
              <a:t>Check out opportunities           </a:t>
            </a:r>
          </a:p>
          <a:p>
            <a:pPr>
              <a:lnSpc>
                <a:spcPct val="100000"/>
              </a:lnSpc>
            </a:pPr>
            <a:r>
              <a:rPr lang="en-US" sz="3200" b="1" dirty="0"/>
              <a:t>Sign up for shifts </a:t>
            </a:r>
          </a:p>
          <a:p>
            <a:pPr>
              <a:lnSpc>
                <a:spcPct val="100000"/>
              </a:lnSpc>
            </a:pPr>
            <a:r>
              <a:rPr lang="en-US" sz="3200" b="1" dirty="0"/>
              <a:t>See your schedule </a:t>
            </a:r>
          </a:p>
          <a:p>
            <a:pPr>
              <a:lnSpc>
                <a:spcPct val="100000"/>
              </a:lnSpc>
            </a:pPr>
            <a:r>
              <a:rPr lang="en-US" sz="3200" b="1" dirty="0"/>
              <a:t>RSVP to events </a:t>
            </a:r>
          </a:p>
          <a:p>
            <a:pPr>
              <a:lnSpc>
                <a:spcPct val="100000"/>
              </a:lnSpc>
            </a:pPr>
            <a:r>
              <a:rPr lang="en-US" sz="3200" b="1" dirty="0"/>
              <a:t>Log your hours </a:t>
            </a:r>
          </a:p>
          <a:p>
            <a:pPr>
              <a:lnSpc>
                <a:spcPct val="100000"/>
              </a:lnSpc>
            </a:pPr>
            <a:r>
              <a:rPr lang="en-US" sz="3200" b="1" dirty="0"/>
              <a:t>See your impact </a:t>
            </a:r>
          </a:p>
          <a:p>
            <a:pPr marL="0" indent="0" algn="ctr">
              <a:lnSpc>
                <a:spcPct val="100000"/>
              </a:lnSpc>
              <a:buNone/>
            </a:pPr>
            <a:endParaRPr lang="en-US" sz="3200" b="1" dirty="0"/>
          </a:p>
          <a:p>
            <a:pPr algn="ctr">
              <a:lnSpc>
                <a:spcPct val="100000"/>
              </a:lnSpc>
            </a:pPr>
            <a:endParaRPr lang="en-US" sz="3200" b="1" dirty="0"/>
          </a:p>
        </p:txBody>
      </p:sp>
      <p:cxnSp>
        <p:nvCxnSpPr>
          <p:cNvPr id="6" name="Straight Connector 5"/>
          <p:cNvCxnSpPr/>
          <p:nvPr/>
        </p:nvCxnSpPr>
        <p:spPr>
          <a:xfrm>
            <a:off x="634482" y="2292478"/>
            <a:ext cx="0" cy="2727391"/>
          </a:xfrm>
          <a:prstGeom prst="line">
            <a:avLst/>
          </a:prstGeom>
          <a:ln w="19050">
            <a:solidFill>
              <a:srgbClr val="D5A3AE"/>
            </a:solidFill>
          </a:ln>
        </p:spPr>
        <p:style>
          <a:lnRef idx="1">
            <a:schemeClr val="accent1"/>
          </a:lnRef>
          <a:fillRef idx="0">
            <a:schemeClr val="accent1"/>
          </a:fillRef>
          <a:effectRef idx="0">
            <a:schemeClr val="accent1"/>
          </a:effectRef>
          <a:fontRef idx="minor">
            <a:schemeClr val="tx1"/>
          </a:fontRef>
        </p:style>
      </p:cxnSp>
      <p:pic>
        <p:nvPicPr>
          <p:cNvPr id="14" name="Graphic 13" descr="Monitor">
            <a:hlinkClick r:id="rId3"/>
            <a:extLst>
              <a:ext uri="{FF2B5EF4-FFF2-40B4-BE49-F238E27FC236}">
                <a16:creationId xmlns:a16="http://schemas.microsoft.com/office/drawing/2014/main" id="{DB3F4599-43AD-4B5F-BA36-07D4A9D4B2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99719" y="1630538"/>
            <a:ext cx="5141254" cy="5141254"/>
          </a:xfrm>
          <a:prstGeom prst="rect">
            <a:avLst/>
          </a:prstGeom>
        </p:spPr>
      </p:pic>
    </p:spTree>
    <p:extLst>
      <p:ext uri="{BB962C8B-B14F-4D97-AF65-F5344CB8AC3E}">
        <p14:creationId xmlns:p14="http://schemas.microsoft.com/office/powerpoint/2010/main" val="4276888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58" y="634929"/>
            <a:ext cx="10515600" cy="1325563"/>
          </a:xfrm>
        </p:spPr>
        <p:txBody>
          <a:bodyPr/>
          <a:lstStyle/>
          <a:p>
            <a:r>
              <a:rPr lang="en-US" dirty="0"/>
              <a:t>HIPAA Level One </a:t>
            </a:r>
          </a:p>
        </p:txBody>
      </p:sp>
      <p:cxnSp>
        <p:nvCxnSpPr>
          <p:cNvPr id="6" name="Straight Connector 5"/>
          <p:cNvCxnSpPr/>
          <p:nvPr/>
        </p:nvCxnSpPr>
        <p:spPr>
          <a:xfrm>
            <a:off x="634482" y="2292478"/>
            <a:ext cx="0" cy="2727391"/>
          </a:xfrm>
          <a:prstGeom prst="line">
            <a:avLst/>
          </a:prstGeom>
          <a:ln w="19050">
            <a:solidFill>
              <a:srgbClr val="D5A3AE"/>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B8681E5-4106-473C-85E5-8CBF5B64963F}"/>
              </a:ext>
            </a:extLst>
          </p:cNvPr>
          <p:cNvSpPr txBox="1"/>
          <p:nvPr/>
        </p:nvSpPr>
        <p:spPr>
          <a:xfrm>
            <a:off x="634482" y="1628507"/>
            <a:ext cx="10515593" cy="2677656"/>
          </a:xfrm>
          <a:prstGeom prst="rect">
            <a:avLst/>
          </a:prstGeom>
          <a:noFill/>
        </p:spPr>
        <p:txBody>
          <a:bodyPr wrap="square" rtlCol="0">
            <a:spAutoFit/>
          </a:bodyPr>
          <a:lstStyle/>
          <a:p>
            <a:pPr>
              <a:lnSpc>
                <a:spcPts val="3600"/>
              </a:lnSpc>
            </a:pPr>
            <a:endParaRPr lang="en-US" sz="2400" dirty="0"/>
          </a:p>
          <a:p>
            <a:pPr>
              <a:lnSpc>
                <a:spcPts val="3600"/>
              </a:lnSpc>
            </a:pPr>
            <a:endParaRPr lang="en-US" sz="2400" dirty="0"/>
          </a:p>
          <a:p>
            <a:pPr>
              <a:lnSpc>
                <a:spcPts val="3600"/>
              </a:lnSpc>
            </a:pPr>
            <a:endParaRPr lang="en-US" sz="3600" dirty="0"/>
          </a:p>
          <a:p>
            <a:pPr marL="571500" indent="-571500">
              <a:lnSpc>
                <a:spcPts val="3600"/>
              </a:lnSpc>
              <a:buFont typeface="Arial" panose="020B0604020202020204" pitchFamily="34" charset="0"/>
              <a:buChar char="•"/>
            </a:pPr>
            <a:endParaRPr lang="en-US" dirty="0"/>
          </a:p>
          <a:p>
            <a:pPr marL="571500" indent="-571500">
              <a:lnSpc>
                <a:spcPts val="3600"/>
              </a:lnSpc>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7AC92572-057E-4CD8-A1A9-6BBB5AD7D97E}"/>
              </a:ext>
            </a:extLst>
          </p:cNvPr>
          <p:cNvPicPr>
            <a:picLocks noChangeAspect="1"/>
          </p:cNvPicPr>
          <p:nvPr/>
        </p:nvPicPr>
        <p:blipFill rotWithShape="1">
          <a:blip r:embed="rId3"/>
          <a:srcRect l="5507" t="2178" b="4110"/>
          <a:stretch/>
        </p:blipFill>
        <p:spPr>
          <a:xfrm>
            <a:off x="1820344" y="1841569"/>
            <a:ext cx="3951808" cy="4929187"/>
          </a:xfrm>
          <a:prstGeom prst="rect">
            <a:avLst/>
          </a:prstGeom>
        </p:spPr>
      </p:pic>
      <p:pic>
        <p:nvPicPr>
          <p:cNvPr id="5" name="Picture 4">
            <a:extLst>
              <a:ext uri="{FF2B5EF4-FFF2-40B4-BE49-F238E27FC236}">
                <a16:creationId xmlns:a16="http://schemas.microsoft.com/office/drawing/2014/main" id="{B832769C-5A5B-4B24-81EA-9C4AEF4B8BA5}"/>
              </a:ext>
            </a:extLst>
          </p:cNvPr>
          <p:cNvPicPr>
            <a:picLocks noChangeAspect="1"/>
          </p:cNvPicPr>
          <p:nvPr/>
        </p:nvPicPr>
        <p:blipFill>
          <a:blip r:embed="rId4"/>
          <a:stretch>
            <a:fillRect/>
          </a:stretch>
        </p:blipFill>
        <p:spPr>
          <a:xfrm>
            <a:off x="5772152" y="1784418"/>
            <a:ext cx="4195113" cy="5043488"/>
          </a:xfrm>
          <a:prstGeom prst="rect">
            <a:avLst/>
          </a:prstGeom>
        </p:spPr>
      </p:pic>
    </p:spTree>
    <p:extLst>
      <p:ext uri="{BB962C8B-B14F-4D97-AF65-F5344CB8AC3E}">
        <p14:creationId xmlns:p14="http://schemas.microsoft.com/office/powerpoint/2010/main" val="39745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D1024E-CDD0-43F5-8119-BA52F55AD37D}"/>
              </a:ext>
            </a:extLst>
          </p:cNvPr>
          <p:cNvSpPr>
            <a:spLocks noGrp="1"/>
          </p:cNvSpPr>
          <p:nvPr>
            <p:ph type="title"/>
          </p:nvPr>
        </p:nvSpPr>
        <p:spPr/>
        <p:txBody>
          <a:bodyPr/>
          <a:lstStyle/>
          <a:p>
            <a:r>
              <a:rPr lang="en-US" dirty="0"/>
              <a:t>Parking- Coleman</a:t>
            </a:r>
          </a:p>
        </p:txBody>
      </p:sp>
      <p:pic>
        <p:nvPicPr>
          <p:cNvPr id="5" name="Picture 4">
            <a:extLst>
              <a:ext uri="{FF2B5EF4-FFF2-40B4-BE49-F238E27FC236}">
                <a16:creationId xmlns:a16="http://schemas.microsoft.com/office/drawing/2014/main" id="{B7038D75-93D1-4AA6-AE29-3E9E0B81CE03}"/>
              </a:ext>
            </a:extLst>
          </p:cNvPr>
          <p:cNvPicPr>
            <a:picLocks noChangeAspect="1"/>
          </p:cNvPicPr>
          <p:nvPr/>
        </p:nvPicPr>
        <p:blipFill rotWithShape="1">
          <a:blip r:embed="rId3"/>
          <a:srcRect l="2569" t="6521" r="2035"/>
          <a:stretch/>
        </p:blipFill>
        <p:spPr>
          <a:xfrm>
            <a:off x="208005" y="1751736"/>
            <a:ext cx="7061982" cy="5106264"/>
          </a:xfrm>
          <a:prstGeom prst="rect">
            <a:avLst/>
          </a:prstGeom>
        </p:spPr>
      </p:pic>
      <p:pic>
        <p:nvPicPr>
          <p:cNvPr id="6" name="Picture 5">
            <a:extLst>
              <a:ext uri="{FF2B5EF4-FFF2-40B4-BE49-F238E27FC236}">
                <a16:creationId xmlns:a16="http://schemas.microsoft.com/office/drawing/2014/main" id="{721C15D5-4372-4944-A831-4A0757CC989B}"/>
              </a:ext>
            </a:extLst>
          </p:cNvPr>
          <p:cNvPicPr>
            <a:picLocks noChangeAspect="1"/>
          </p:cNvPicPr>
          <p:nvPr/>
        </p:nvPicPr>
        <p:blipFill>
          <a:blip r:embed="rId4"/>
          <a:stretch>
            <a:fillRect/>
          </a:stretch>
        </p:blipFill>
        <p:spPr>
          <a:xfrm>
            <a:off x="7347264" y="1521876"/>
            <a:ext cx="4844736" cy="2545828"/>
          </a:xfrm>
          <a:prstGeom prst="rect">
            <a:avLst/>
          </a:prstGeom>
        </p:spPr>
      </p:pic>
      <p:pic>
        <p:nvPicPr>
          <p:cNvPr id="7" name="Picture 6">
            <a:extLst>
              <a:ext uri="{FF2B5EF4-FFF2-40B4-BE49-F238E27FC236}">
                <a16:creationId xmlns:a16="http://schemas.microsoft.com/office/drawing/2014/main" id="{26913997-6841-432B-B93F-A5184D900EEE}"/>
              </a:ext>
            </a:extLst>
          </p:cNvPr>
          <p:cNvPicPr>
            <a:picLocks noChangeAspect="1"/>
          </p:cNvPicPr>
          <p:nvPr/>
        </p:nvPicPr>
        <p:blipFill>
          <a:blip r:embed="rId5"/>
          <a:stretch>
            <a:fillRect/>
          </a:stretch>
        </p:blipFill>
        <p:spPr>
          <a:xfrm>
            <a:off x="7479093" y="4067704"/>
            <a:ext cx="4581078" cy="2759978"/>
          </a:xfrm>
          <a:prstGeom prst="rect">
            <a:avLst/>
          </a:prstGeom>
        </p:spPr>
      </p:pic>
    </p:spTree>
    <p:extLst>
      <p:ext uri="{BB962C8B-B14F-4D97-AF65-F5344CB8AC3E}">
        <p14:creationId xmlns:p14="http://schemas.microsoft.com/office/powerpoint/2010/main" val="1745359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EFCF5-CD86-404B-9F0E-A41F8AAA4FCE}"/>
              </a:ext>
            </a:extLst>
          </p:cNvPr>
          <p:cNvSpPr>
            <a:spLocks noGrp="1"/>
          </p:cNvSpPr>
          <p:nvPr>
            <p:ph type="ctrTitle"/>
          </p:nvPr>
        </p:nvSpPr>
        <p:spPr>
          <a:xfrm>
            <a:off x="6459573" y="311813"/>
            <a:ext cx="4847170" cy="1122599"/>
          </a:xfrm>
        </p:spPr>
        <p:txBody>
          <a:bodyPr vert="horz" lIns="91440" tIns="45720" rIns="91440" bIns="45720" rtlCol="0" anchor="b">
            <a:normAutofit/>
          </a:bodyPr>
          <a:lstStyle/>
          <a:p>
            <a:r>
              <a:rPr lang="en-US" sz="6000" dirty="0">
                <a:solidFill>
                  <a:schemeClr val="tx1"/>
                </a:solidFill>
              </a:rPr>
              <a:t>Next Steps</a:t>
            </a:r>
          </a:p>
        </p:txBody>
      </p:sp>
      <p:sp>
        <p:nvSpPr>
          <p:cNvPr id="3" name="Content Placeholder 2">
            <a:extLst>
              <a:ext uri="{FF2B5EF4-FFF2-40B4-BE49-F238E27FC236}">
                <a16:creationId xmlns:a16="http://schemas.microsoft.com/office/drawing/2014/main" id="{7F4F1559-0DA8-41AE-B717-EF628A2BA894}"/>
              </a:ext>
            </a:extLst>
          </p:cNvPr>
          <p:cNvSpPr>
            <a:spLocks noGrp="1"/>
          </p:cNvSpPr>
          <p:nvPr>
            <p:ph type="subTitle" idx="1"/>
          </p:nvPr>
        </p:nvSpPr>
        <p:spPr>
          <a:xfrm>
            <a:off x="6096000" y="1685135"/>
            <a:ext cx="6167437" cy="5305601"/>
          </a:xfrm>
        </p:spPr>
        <p:txBody>
          <a:bodyPr vert="horz" lIns="91440" tIns="45720" rIns="91440" bIns="45720" rtlCol="0" anchor="t">
            <a:normAutofit/>
          </a:bodyPr>
          <a:lstStyle/>
          <a:p>
            <a:pPr marL="457200" indent="-457200" algn="l">
              <a:buFont typeface="Arial" panose="020B0604020202020204" pitchFamily="34" charset="0"/>
              <a:buChar char="•"/>
            </a:pPr>
            <a:r>
              <a:rPr lang="en-US" sz="2600" dirty="0">
                <a:solidFill>
                  <a:schemeClr val="tx1"/>
                </a:solidFill>
              </a:rPr>
              <a:t>Participate in an in-person interview</a:t>
            </a:r>
          </a:p>
          <a:p>
            <a:pPr marL="457200" indent="-457200" algn="l">
              <a:buFont typeface="Arial" panose="020B0604020202020204" pitchFamily="34" charset="0"/>
              <a:buChar char="•"/>
            </a:pPr>
            <a:r>
              <a:rPr lang="en-US" sz="2600" dirty="0">
                <a:solidFill>
                  <a:schemeClr val="tx1"/>
                </a:solidFill>
              </a:rPr>
              <a:t>Complete background check &amp; DMV pull, if applicable</a:t>
            </a:r>
          </a:p>
          <a:p>
            <a:pPr marL="457200" indent="-457200" algn="l">
              <a:buFont typeface="Arial" panose="020B0604020202020204" pitchFamily="34" charset="0"/>
              <a:buChar char="•"/>
            </a:pPr>
            <a:r>
              <a:rPr lang="en-US" sz="2600" dirty="0">
                <a:solidFill>
                  <a:schemeClr val="tx1"/>
                </a:solidFill>
              </a:rPr>
              <a:t>Get placed!</a:t>
            </a:r>
          </a:p>
          <a:p>
            <a:pPr marL="457200" indent="-457200" algn="l">
              <a:buFont typeface="Arial" panose="020B0604020202020204" pitchFamily="34" charset="0"/>
              <a:buChar char="•"/>
            </a:pPr>
            <a:r>
              <a:rPr lang="en-US" sz="2600" dirty="0">
                <a:solidFill>
                  <a:schemeClr val="tx1"/>
                </a:solidFill>
              </a:rPr>
              <a:t>Attend training, if applicable</a:t>
            </a:r>
          </a:p>
        </p:txBody>
      </p:sp>
      <p:pic>
        <p:nvPicPr>
          <p:cNvPr id="6" name="Content Placeholder 5" descr="A couple of people that are standing in a parking lot&#10;&#10;Description generated with high confidence">
            <a:extLst>
              <a:ext uri="{FF2B5EF4-FFF2-40B4-BE49-F238E27FC236}">
                <a16:creationId xmlns:a16="http://schemas.microsoft.com/office/drawing/2014/main" id="{FEB4F67A-2DC4-4D0F-B20A-0CAC61E43BB0}"/>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l="926" r="11233"/>
          <a:stretch/>
        </p:blipFill>
        <p:spPr>
          <a:xfrm>
            <a:off x="0" y="0"/>
            <a:ext cx="6024563"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4200968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AFFCA7-3A8B-4370-82F9-B46C5D53553D}"/>
              </a:ext>
            </a:extLst>
          </p:cNvPr>
          <p:cNvSpPr>
            <a:spLocks noGrp="1"/>
          </p:cNvSpPr>
          <p:nvPr>
            <p:ph type="title"/>
          </p:nvPr>
        </p:nvSpPr>
        <p:spPr/>
        <p:txBody>
          <a:bodyPr/>
          <a:lstStyle/>
          <a:p>
            <a:r>
              <a:rPr lang="en-US" dirty="0">
                <a:solidFill>
                  <a:schemeClr val="bg1"/>
                </a:solidFill>
              </a:rPr>
              <a:t>Let’s Stay Connected</a:t>
            </a:r>
          </a:p>
        </p:txBody>
      </p:sp>
      <p:sp>
        <p:nvSpPr>
          <p:cNvPr id="3" name="TextBox 2">
            <a:extLst>
              <a:ext uri="{FF2B5EF4-FFF2-40B4-BE49-F238E27FC236}">
                <a16:creationId xmlns:a16="http://schemas.microsoft.com/office/drawing/2014/main" id="{C227BD84-0114-4EB8-999E-B0776AC8A761}"/>
              </a:ext>
            </a:extLst>
          </p:cNvPr>
          <p:cNvSpPr txBox="1"/>
          <p:nvPr/>
        </p:nvSpPr>
        <p:spPr>
          <a:xfrm>
            <a:off x="641446" y="2219723"/>
            <a:ext cx="5063318" cy="2954655"/>
          </a:xfrm>
          <a:prstGeom prst="rect">
            <a:avLst/>
          </a:prstGeom>
          <a:noFill/>
        </p:spPr>
        <p:txBody>
          <a:bodyPr wrap="square" rtlCol="0">
            <a:spAutoFit/>
          </a:bodyPr>
          <a:lstStyle/>
          <a:p>
            <a:r>
              <a:rPr lang="en-US" sz="2400" dirty="0">
                <a:latin typeface="Avenir LT Std 35 Light" panose="020B0402020203020204" pitchFamily="34" charset="0"/>
              </a:rPr>
              <a:t>Be the first to hear inspiring stories, community news,</a:t>
            </a:r>
          </a:p>
          <a:p>
            <a:r>
              <a:rPr lang="en-US" sz="2400" dirty="0">
                <a:latin typeface="Avenir LT Std 35 Light" panose="020B0402020203020204" pitchFamily="34" charset="0"/>
              </a:rPr>
              <a:t>and exciting opportunities to get involved with JFS.</a:t>
            </a:r>
          </a:p>
          <a:p>
            <a:endParaRPr lang="en-US" sz="2400" dirty="0">
              <a:latin typeface="AvenirLTStd-Medium" panose="020B0603020203020204" pitchFamily="34" charset="0"/>
            </a:endParaRPr>
          </a:p>
          <a:p>
            <a:r>
              <a:rPr lang="en-US" sz="2400" b="1" dirty="0">
                <a:latin typeface="AvenirLTStd-Medium" panose="020B0603020203020204" pitchFamily="34" charset="0"/>
              </a:rPr>
              <a:t>Join the conversation on </a:t>
            </a:r>
            <a:r>
              <a:rPr lang="en-US" sz="2400" b="1" u="sng" dirty="0">
                <a:latin typeface="AvenirLTStd-Medium" panose="020B0603020203020204" pitchFamily="34" charset="0"/>
              </a:rPr>
              <a:t>Facebook</a:t>
            </a:r>
            <a:r>
              <a:rPr lang="en-US" sz="2400" b="1" dirty="0">
                <a:latin typeface="AvenirLTStd-Medium" panose="020B0603020203020204" pitchFamily="34" charset="0"/>
              </a:rPr>
              <a:t>, </a:t>
            </a:r>
            <a:r>
              <a:rPr lang="en-US" sz="2400" b="1" u="sng" dirty="0">
                <a:latin typeface="AvenirLTStd-Medium" panose="020B0603020203020204" pitchFamily="34" charset="0"/>
              </a:rPr>
              <a:t>Instagram</a:t>
            </a:r>
            <a:r>
              <a:rPr lang="en-US" sz="2400" b="1" dirty="0">
                <a:latin typeface="AvenirLTStd-Medium" panose="020B0603020203020204" pitchFamily="34" charset="0"/>
              </a:rPr>
              <a:t>, and </a:t>
            </a:r>
            <a:r>
              <a:rPr lang="en-US" sz="2400" b="1" u="sng" dirty="0">
                <a:latin typeface="AvenirLTStd-Medium" panose="020B0603020203020204" pitchFamily="34" charset="0"/>
              </a:rPr>
              <a:t>LinkedIn</a:t>
            </a:r>
            <a:r>
              <a:rPr lang="en-US" sz="2400" b="1" dirty="0">
                <a:latin typeface="AvenirLTStd-Medium" panose="020B0603020203020204" pitchFamily="34" charset="0"/>
              </a:rPr>
              <a:t>!</a:t>
            </a:r>
          </a:p>
          <a:p>
            <a:endParaRPr lang="en-US" dirty="0"/>
          </a:p>
        </p:txBody>
      </p:sp>
      <p:pic>
        <p:nvPicPr>
          <p:cNvPr id="5" name="Content Placeholder 4">
            <a:extLst>
              <a:ext uri="{FF2B5EF4-FFF2-40B4-BE49-F238E27FC236}">
                <a16:creationId xmlns:a16="http://schemas.microsoft.com/office/drawing/2014/main" id="{70D6B333-11F2-4865-8466-7E8AD5A66147}"/>
              </a:ext>
            </a:extLst>
          </p:cNvPr>
          <p:cNvPicPr>
            <a:picLocks noGrp="1" noChangeAspect="1"/>
          </p:cNvPicPr>
          <p:nvPr>
            <p:ph sz="half" idx="2"/>
          </p:nvPr>
        </p:nvPicPr>
        <p:blipFill>
          <a:blip r:embed="rId3"/>
          <a:stretch>
            <a:fillRect/>
          </a:stretch>
        </p:blipFill>
        <p:spPr>
          <a:xfrm>
            <a:off x="6172200" y="2241828"/>
            <a:ext cx="5181600" cy="3518932"/>
          </a:xfrm>
          <a:prstGeom prst="rect">
            <a:avLst/>
          </a:prstGeom>
        </p:spPr>
      </p:pic>
    </p:spTree>
    <p:extLst>
      <p:ext uri="{BB962C8B-B14F-4D97-AF65-F5344CB8AC3E}">
        <p14:creationId xmlns:p14="http://schemas.microsoft.com/office/powerpoint/2010/main" val="171119140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Questions?</a:t>
            </a:r>
          </a:p>
        </p:txBody>
      </p:sp>
      <p:sp>
        <p:nvSpPr>
          <p:cNvPr id="3" name="Subtitle 2"/>
          <p:cNvSpPr>
            <a:spLocks noGrp="1"/>
          </p:cNvSpPr>
          <p:nvPr>
            <p:ph type="subTitle" idx="1"/>
          </p:nvPr>
        </p:nvSpPr>
        <p:spPr>
          <a:xfrm>
            <a:off x="1524000" y="2118049"/>
            <a:ext cx="9144000" cy="2347867"/>
          </a:xfrm>
        </p:spPr>
        <p:txBody>
          <a:bodyPr>
            <a:normAutofit/>
          </a:bodyPr>
          <a:lstStyle/>
          <a:p>
            <a:r>
              <a:rPr lang="en-US" dirty="0"/>
              <a:t>Contact Volunteer Engagement</a:t>
            </a:r>
            <a:br>
              <a:rPr lang="en-US" dirty="0"/>
            </a:br>
            <a:r>
              <a:rPr lang="en-US" dirty="0"/>
              <a:t>(858) 637-3050 </a:t>
            </a:r>
            <a:br>
              <a:rPr lang="en-US" dirty="0"/>
            </a:br>
            <a:r>
              <a:rPr lang="en-US" dirty="0">
                <a:hlinkClick r:id="rId3"/>
              </a:rPr>
              <a:t>volunteer@jfssd.org</a:t>
            </a:r>
            <a:endParaRPr lang="en-US" dirty="0"/>
          </a:p>
        </p:txBody>
      </p:sp>
    </p:spTree>
    <p:extLst>
      <p:ext uri="{BB962C8B-B14F-4D97-AF65-F5344CB8AC3E}">
        <p14:creationId xmlns:p14="http://schemas.microsoft.com/office/powerpoint/2010/main" val="1796659811"/>
      </p:ext>
    </p:extLst>
  </p:cSld>
  <p:clrMapOvr>
    <a:masterClrMapping/>
  </p:clrMapOvr>
</p:sld>
</file>

<file path=ppt/theme/theme1.xml><?xml version="1.0" encoding="utf-8"?>
<a:theme xmlns:a="http://schemas.openxmlformats.org/drawingml/2006/main" name="Office Theme">
  <a:themeElements>
    <a:clrScheme name="Custom 1">
      <a:dk1>
        <a:srgbClr val="3F3F3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9518</TotalTime>
  <Words>1514</Words>
  <Application>Microsoft Office PowerPoint</Application>
  <PresentationFormat>Widescreen</PresentationFormat>
  <Paragraphs>141</Paragraphs>
  <Slides>16</Slides>
  <Notes>16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Avenir LT Std 35 Light</vt:lpstr>
      <vt:lpstr>AvenirLTStd-Medium</vt:lpstr>
      <vt:lpstr>Calibri</vt:lpstr>
      <vt:lpstr>Office Theme</vt:lpstr>
      <vt:lpstr>Jewish Family Service</vt:lpstr>
      <vt:lpstr>Welcome &amp; Introductions</vt:lpstr>
      <vt:lpstr>Our History &amp; Purpose</vt:lpstr>
      <vt:lpstr>How We Are Funded  </vt:lpstr>
      <vt:lpstr>What We Do… Since 1918</vt:lpstr>
      <vt:lpstr>Impact Areas </vt:lpstr>
      <vt:lpstr>PowerPoint Presentation</vt:lpstr>
      <vt:lpstr>PowerPoint Presentation</vt:lpstr>
      <vt:lpstr>How YOU Can Get Involved!</vt:lpstr>
      <vt:lpstr>High Need Volunteer Roles</vt:lpstr>
      <vt:lpstr>Galaxy Digital </vt:lpstr>
      <vt:lpstr>HIPAA Level One </vt:lpstr>
      <vt:lpstr>Parking- Coleman</vt:lpstr>
      <vt:lpstr>Next Steps</vt:lpstr>
      <vt:lpstr>Let’s Stay Connected</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Lawrence</dc:creator>
  <cp:lastModifiedBy>Cheyenne Arroyo</cp:lastModifiedBy>
  <cp:revision>134</cp:revision>
  <cp:lastPrinted>2018-09-06T16:46:52Z</cp:lastPrinted>
  <dcterms:created xsi:type="dcterms:W3CDTF">2016-04-15T16:37:04Z</dcterms:created>
  <dcterms:modified xsi:type="dcterms:W3CDTF">2019-05-08T19:31:34Z</dcterms:modified>
</cp:coreProperties>
</file>