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11" r:id="rId2"/>
    <p:sldId id="314" r:id="rId3"/>
    <p:sldId id="315" r:id="rId4"/>
  </p:sldIdLst>
  <p:sldSz cx="9729788" cy="7443788"/>
  <p:notesSz cx="7026275" cy="9312275"/>
  <p:custDataLst>
    <p:tags r:id="rId6"/>
  </p:custDataLst>
  <p:defaultTextStyle>
    <a:defPPr>
      <a:defRPr lang="en-US">
        <a:effectLst/>
      </a:defRPr>
    </a:defPPr>
    <a:lvl1pPr marL="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064" userDrawn="1">
          <p15:clr>
            <a:srgbClr val="A4A3A4"/>
          </p15:clr>
        </p15:guide>
        <p15:guide id="2" orient="horz" pos="9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A95"/>
    <a:srgbClr val="70CDE3"/>
    <a:srgbClr val="A5A6A9"/>
    <a:srgbClr val="D0D1D3"/>
    <a:srgbClr val="747678"/>
    <a:srgbClr val="398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1728" y="72"/>
      </p:cViewPr>
      <p:guideLst>
        <p:guide pos="3064"/>
        <p:guide orient="horz" pos="90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7231"/>
          </a:xfrm>
          <a:prstGeom prst="rect">
            <a:avLst/>
          </a:prstGeom>
          <a:effectLst/>
        </p:spPr>
        <p:txBody>
          <a:bodyPr vert="horz" lIns="93360" tIns="46680" rIns="93360" bIns="46680" rtlCol="0"/>
          <a:lstStyle>
            <a:lvl1pPr algn="l">
              <a:defRPr sz="1200">
                <a:effectLst/>
              </a:defRPr>
            </a:lvl1pPr>
          </a:lstStyle>
          <a:p>
            <a:endParaRPr lang="en-US">
              <a:effectLst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7231"/>
          </a:xfrm>
          <a:prstGeom prst="rect">
            <a:avLst/>
          </a:prstGeom>
          <a:effectLst/>
        </p:spPr>
        <p:txBody>
          <a:bodyPr vert="horz" lIns="93360" tIns="46680" rIns="93360" bIns="46680" rtlCol="0"/>
          <a:lstStyle>
            <a:lvl1pPr algn="r">
              <a:defRPr sz="1200">
                <a:effectLst/>
              </a:defRPr>
            </a:lvl1pPr>
          </a:lstStyle>
          <a:p>
            <a:fld id="{02DFDDF7-AE21-4B8F-BA39-0836B568F635}" type="datetimeFigureOut">
              <a:rPr lang="en-US" smtClean="0">
                <a:effectLst/>
              </a:rPr>
              <a:t>6/7/2019</a:t>
            </a:fld>
            <a:endParaRPr lang="en-US">
              <a:effectLst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58913" y="1163638"/>
            <a:ext cx="410845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  <a:effectLst/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81532"/>
            <a:ext cx="5621020" cy="3666708"/>
          </a:xfrm>
          <a:prstGeom prst="rect">
            <a:avLst/>
          </a:prstGeom>
          <a:effectLst/>
        </p:spPr>
        <p:txBody>
          <a:bodyPr vert="horz" lIns="93360" tIns="46680" rIns="93360" bIns="46680" rtlCol="0"/>
          <a:lstStyle/>
          <a:p>
            <a:pPr lvl="0"/>
            <a:r>
              <a:rPr lang="en-US">
                <a:effectLst/>
              </a:rPr>
              <a:t>Click to edit Master text styles</a:t>
            </a:r>
          </a:p>
          <a:p>
            <a:pPr lvl="1"/>
            <a:r>
              <a:rPr lang="en-US">
                <a:effectLst/>
              </a:rPr>
              <a:t>Second level</a:t>
            </a:r>
          </a:p>
          <a:p>
            <a:pPr lvl="2"/>
            <a:r>
              <a:rPr lang="en-US">
                <a:effectLst/>
              </a:rPr>
              <a:t>Third level</a:t>
            </a:r>
          </a:p>
          <a:p>
            <a:pPr lvl="3"/>
            <a:r>
              <a:rPr lang="en-US">
                <a:effectLst/>
              </a:rPr>
              <a:t>Fourth level</a:t>
            </a:r>
          </a:p>
          <a:p>
            <a:pPr lvl="4"/>
            <a:r>
              <a:rPr lang="en-US">
                <a:effectLst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6"/>
            <a:ext cx="3044719" cy="467230"/>
          </a:xfrm>
          <a:prstGeom prst="rect">
            <a:avLst/>
          </a:prstGeom>
          <a:effectLst/>
        </p:spPr>
        <p:txBody>
          <a:bodyPr vert="horz" lIns="93360" tIns="46680" rIns="93360" bIns="46680" rtlCol="0" anchor="b"/>
          <a:lstStyle>
            <a:lvl1pPr algn="l">
              <a:defRPr sz="1200">
                <a:effectLst/>
              </a:defRPr>
            </a:lvl1pPr>
          </a:lstStyle>
          <a:p>
            <a:endParaRPr lang="en-US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6"/>
            <a:ext cx="3044719" cy="467230"/>
          </a:xfrm>
          <a:prstGeom prst="rect">
            <a:avLst/>
          </a:prstGeom>
          <a:effectLst/>
        </p:spPr>
        <p:txBody>
          <a:bodyPr vert="horz" lIns="93360" tIns="46680" rIns="93360" bIns="46680" rtlCol="0" anchor="b"/>
          <a:lstStyle>
            <a:lvl1pPr algn="r">
              <a:defRPr sz="1200">
                <a:effectLst/>
              </a:defRPr>
            </a:lvl1pPr>
          </a:lstStyle>
          <a:p>
            <a:fld id="{D16A593D-0577-4E97-9854-4F39525C8EF3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66730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cxnSp>
        <p:nvCxnSpPr>
          <p:cNvPr id="16" name="Blue horizontal line"/>
          <p:cNvCxnSpPr/>
          <p:nvPr/>
        </p:nvCxnSpPr>
        <p:spPr>
          <a:xfrm>
            <a:off x="930058" y="3810794"/>
            <a:ext cx="7793473" cy="0"/>
          </a:xfrm>
          <a:prstGeom prst="line">
            <a:avLst/>
          </a:prstGeom>
          <a:ln w="38100" cap="rnd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3544" y="1417320"/>
            <a:ext cx="7790688" cy="2386584"/>
          </a:xfrm>
          <a:prstGeom prst="rect">
            <a:avLst/>
          </a:prstGeom>
          <a:effectLst/>
        </p:spPr>
        <p:txBody>
          <a:bodyPr lIns="0" tIns="45720" rIns="45720" bIns="45720" anchor="b" anchorCtr="0">
            <a:noAutofit/>
          </a:bodyPr>
          <a:lstStyle>
            <a:lvl1pPr>
              <a:defRPr sz="4800" b="0" cap="all" baseline="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>
                <a:effectLst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3544" y="3904488"/>
            <a:ext cx="7790688" cy="694944"/>
          </a:xfrm>
          <a:prstGeom prst="rect">
            <a:avLst/>
          </a:prstGeom>
          <a:effectLst/>
        </p:spPr>
        <p:txBody>
          <a:bodyPr lIns="0" rIns="45720">
            <a:no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  <a:effectLst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9pPr>
          </a:lstStyle>
          <a:p>
            <a:r>
              <a:rPr lang="en-US">
                <a:effectLst/>
              </a:rPr>
              <a:t>Click to edit Master subtitle style</a:t>
            </a:r>
          </a:p>
        </p:txBody>
      </p:sp>
      <p:pic>
        <p:nvPicPr>
          <p:cNvPr id="14" name="Bridgespan log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718" y="369094"/>
            <a:ext cx="2220045" cy="851360"/>
          </a:xfrm>
          <a:prstGeom prst="rect">
            <a:avLst/>
          </a:prstGeom>
          <a:effectLst/>
        </p:spPr>
      </p:pic>
      <p:pic>
        <p:nvPicPr>
          <p:cNvPr id="15" name="Blue wav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" y="5355904"/>
            <a:ext cx="9729512" cy="2087884"/>
          </a:xfrm>
          <a:prstGeom prst="rect">
            <a:avLst/>
          </a:prstGeom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124739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>
                <a:effectLst/>
              </a:rPr>
              <a:t>Click to edit Master title style</a:t>
            </a:r>
            <a:endParaRPr lang="fr-FR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715830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ight Pic, Left Text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0"/>
            <a:ext cx="4407408" cy="950976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to edit Master title style</a:t>
            </a:r>
            <a:endParaRPr lang="en-CA">
              <a:effectLst/>
            </a:endParaRPr>
          </a:p>
        </p:txBody>
      </p:sp>
      <p:pic>
        <p:nvPicPr>
          <p:cNvPr id="4" name="Blue vertical lin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"/>
            <a:ext cx="240792" cy="7443509"/>
          </a:xfrm>
          <a:prstGeom prst="rect">
            <a:avLst/>
          </a:prstGeom>
          <a:effectLst/>
        </p:spPr>
      </p:pic>
      <p:cxnSp>
        <p:nvCxnSpPr>
          <p:cNvPr id="6" name="Blue horizontal line"/>
          <p:cNvCxnSpPr/>
          <p:nvPr/>
        </p:nvCxnSpPr>
        <p:spPr>
          <a:xfrm>
            <a:off x="381599" y="902494"/>
            <a:ext cx="4407408" cy="0"/>
          </a:xfrm>
          <a:prstGeom prst="line">
            <a:avLst/>
          </a:prstGeom>
          <a:ln w="28575" cap="rnd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865180" y="-278"/>
            <a:ext cx="4864608" cy="7443788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447042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ight Pic,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pic>
        <p:nvPicPr>
          <p:cNvPr id="4" name="Blue vertical lin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"/>
            <a:ext cx="240792" cy="7443509"/>
          </a:xfrm>
          <a:prstGeom prst="rect">
            <a:avLst/>
          </a:prstGeom>
          <a:effectLst/>
        </p:spPr>
      </p:pic>
      <p:sp>
        <p:nvSpPr>
          <p:cNvPr id="11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865180" y="-278"/>
            <a:ext cx="4864608" cy="7443788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946130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ft Pic, Right Text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pic>
        <p:nvPicPr>
          <p:cNvPr id="4" name="Blue vertical lin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"/>
            <a:ext cx="240792" cy="7443509"/>
          </a:xfrm>
          <a:prstGeom prst="rect">
            <a:avLst/>
          </a:prstGeom>
          <a:effectLst/>
        </p:spPr>
      </p:pic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40786" y="1"/>
            <a:ext cx="4678347" cy="7443787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148072" y="0"/>
            <a:ext cx="4407408" cy="950976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to edit Master title style</a:t>
            </a:r>
            <a:endParaRPr lang="en-CA">
              <a:effectLst/>
            </a:endParaRPr>
          </a:p>
        </p:txBody>
      </p:sp>
      <p:cxnSp>
        <p:nvCxnSpPr>
          <p:cNvPr id="7" name="Blue horizontal line"/>
          <p:cNvCxnSpPr/>
          <p:nvPr/>
        </p:nvCxnSpPr>
        <p:spPr>
          <a:xfrm>
            <a:off x="5148071" y="902494"/>
            <a:ext cx="4407408" cy="0"/>
          </a:xfrm>
          <a:prstGeom prst="line">
            <a:avLst/>
          </a:prstGeom>
          <a:ln w="28575" cap="rnd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7724887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ft Pic,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pic>
        <p:nvPicPr>
          <p:cNvPr id="4" name="Blue vertical lin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"/>
            <a:ext cx="240792" cy="7443509"/>
          </a:xfrm>
          <a:prstGeom prst="rect">
            <a:avLst/>
          </a:prstGeom>
          <a:effectLst/>
        </p:spPr>
      </p:pic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40786" y="1"/>
            <a:ext cx="4678347" cy="7443787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913069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pic>
        <p:nvPicPr>
          <p:cNvPr id="4" name="Blue wav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"/>
            <a:ext cx="1597155" cy="7443509"/>
          </a:xfrm>
          <a:prstGeom prst="rect">
            <a:avLst/>
          </a:prstGeom>
          <a:effectLst/>
        </p:spPr>
      </p:pic>
      <p:pic>
        <p:nvPicPr>
          <p:cNvPr id="5" name="Logo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088" y="2437071"/>
            <a:ext cx="5967412" cy="2010847"/>
          </a:xfrm>
          <a:prstGeom prst="rect">
            <a:avLst/>
          </a:prstGeom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810193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97864"/>
            <a:ext cx="5184648" cy="3758184"/>
          </a:xfrm>
          <a:effectLst/>
        </p:spPr>
        <p:txBody>
          <a:bodyPr anchor="t" anchorCtr="0"/>
          <a:lstStyle>
            <a:lvl1pPr algn="r">
              <a:defRPr sz="4800" cap="all" baseline="0">
                <a:effectLst/>
              </a:defRPr>
            </a:lvl1pPr>
          </a:lstStyle>
          <a:p>
            <a:r>
              <a:rPr lang="en-US">
                <a:effectLst/>
              </a:rPr>
              <a:t>Click to edit Master title style</a:t>
            </a:r>
            <a:endParaRPr lang="en-CA">
              <a:effectLst/>
            </a:endParaRPr>
          </a:p>
        </p:txBody>
      </p:sp>
      <p:pic>
        <p:nvPicPr>
          <p:cNvPr id="3" name="Bridgespan 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472" y="6469080"/>
            <a:ext cx="1868284" cy="716464"/>
          </a:xfrm>
          <a:prstGeom prst="rect">
            <a:avLst/>
          </a:prstGeom>
          <a:effectLst/>
        </p:spPr>
      </p:pic>
      <p:pic>
        <p:nvPicPr>
          <p:cNvPr id="4" name="Blue wav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7"/>
            <a:ext cx="1597155" cy="7443231"/>
          </a:xfrm>
          <a:prstGeom prst="rect">
            <a:avLst/>
          </a:prstGeom>
          <a:effectLst/>
        </p:spPr>
      </p:pic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6227064" y="3758184"/>
            <a:ext cx="3300984" cy="1197864"/>
          </a:xfrm>
          <a:prstGeom prst="rect">
            <a:avLst/>
          </a:prstGeom>
          <a:effectLst/>
        </p:spPr>
        <p:txBody>
          <a:bodyPr lIns="0" rIns="45720" anchor="b" anchorCtr="0">
            <a:no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  <a:effectLst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9pPr>
          </a:lstStyle>
          <a:p>
            <a:r>
              <a:rPr lang="en-US">
                <a:effectLst/>
              </a:rPr>
              <a:t>Click to edit Master subtitle style</a:t>
            </a:r>
          </a:p>
        </p:txBody>
      </p:sp>
      <p:cxnSp>
        <p:nvCxnSpPr>
          <p:cNvPr id="6" name="Blue vertical line"/>
          <p:cNvCxnSpPr/>
          <p:nvPr/>
        </p:nvCxnSpPr>
        <p:spPr>
          <a:xfrm>
            <a:off x="6007100" y="1248507"/>
            <a:ext cx="0" cy="3704493"/>
          </a:xfrm>
          <a:prstGeom prst="line">
            <a:avLst/>
          </a:prstGeom>
          <a:ln w="38100" cap="rnd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7558796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</p:spTree>
    <p:custDataLst>
      <p:tags r:id="rId1"/>
    </p:custDataLst>
    <p:extLst>
      <p:ext uri="{BB962C8B-B14F-4D97-AF65-F5344CB8AC3E}">
        <p14:creationId xmlns:p14="http://schemas.microsoft.com/office/powerpoint/2010/main" val="394667803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cxnSp>
        <p:nvCxnSpPr>
          <p:cNvPr id="10" name="Blue horiz line"/>
          <p:cNvCxnSpPr/>
          <p:nvPr/>
        </p:nvCxnSpPr>
        <p:spPr>
          <a:xfrm>
            <a:off x="384048" y="902494"/>
            <a:ext cx="9198864" cy="0"/>
          </a:xfrm>
          <a:prstGeom prst="line">
            <a:avLst/>
          </a:prstGeom>
          <a:ln w="28575" cap="rnd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title"/>
          <p:cNvSpPr>
            <a:spLocks noGrp="1" noChangeArrowheads="1"/>
          </p:cNvSpPr>
          <p:nvPr>
            <p:ph type="title"/>
          </p:nvPr>
        </p:nvSpPr>
        <p:spPr>
          <a:xfrm>
            <a:off x="384048" y="0"/>
            <a:ext cx="9198864" cy="950976"/>
          </a:xfrm>
          <a:prstGeom prst="rect">
            <a:avLst/>
          </a:prstGeom>
          <a:effectLst/>
        </p:spPr>
        <p:txBody>
          <a:bodyPr vert="horz" lIns="0" tIns="45720" rIns="91440" bIns="45720" rtlCol="0" anchor="b">
            <a:noAutofit/>
          </a:bodyPr>
          <a:lstStyle/>
          <a:p>
            <a:pPr lvl="0"/>
            <a:endParaRPr lang="en-CA" noProof="1">
              <a:effectLst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384048" y="1088136"/>
            <a:ext cx="9198864" cy="559612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>
            <a:noAutofit/>
          </a:bodyPr>
          <a:lstStyle/>
          <a:p>
            <a:pPr marL="182563" lvl="0" indent="-182563" defTabSz="981334">
              <a:spcBef>
                <a:spcPts val="912"/>
              </a:spcBef>
              <a:spcAft>
                <a:spcPct val="0"/>
              </a:spcAft>
              <a:buClrTx/>
              <a:buSzTx/>
            </a:pPr>
            <a:r>
              <a:rPr lang="en-US">
                <a:effectLst/>
              </a:rPr>
              <a:t>Click to edit Master text styles</a:t>
            </a:r>
          </a:p>
          <a:p>
            <a:pPr marL="449263" lvl="1" indent="-182563" defTabSz="981334">
              <a:spcBef>
                <a:spcPts val="408"/>
              </a:spcBef>
              <a:spcAft>
                <a:spcPct val="0"/>
              </a:spcAft>
              <a:buClrTx/>
              <a:buSzTx/>
              <a:buFont typeface="Verdana" panose="020B0604030504040204" pitchFamily="34" charset="0"/>
            </a:pPr>
            <a:r>
              <a:rPr lang="en-US">
                <a:effectLst/>
              </a:rPr>
              <a:t>Second level</a:t>
            </a:r>
          </a:p>
          <a:p>
            <a:pPr marL="801688" lvl="2" indent="-192088" defTabSz="981334">
              <a:spcBef>
                <a:spcPts val="408"/>
              </a:spcBef>
              <a:spcAft>
                <a:spcPct val="0"/>
              </a:spcAft>
              <a:buClrTx/>
              <a:buSzPct val="140000"/>
              <a:buFont typeface="Verdana" panose="020B0604030504040204" pitchFamily="34" charset="0"/>
              <a:buChar char="‣"/>
            </a:pPr>
            <a:r>
              <a:rPr lang="en-US">
                <a:effectLst/>
              </a:rPr>
              <a:t>Third level</a:t>
            </a:r>
          </a:p>
          <a:p>
            <a:pPr marL="1472001" lvl="3" indent="-214313">
              <a:buClr>
                <a:schemeClr val="bg1"/>
              </a:buClr>
            </a:pPr>
            <a:r>
              <a:rPr lang="en-US">
                <a:effectLst/>
              </a:rPr>
              <a:t>Fourth level</a:t>
            </a:r>
          </a:p>
        </p:txBody>
      </p:sp>
      <p:sp>
        <p:nvSpPr>
          <p:cNvPr id="15" name="SlideNumber"/>
          <p:cNvSpPr/>
          <p:nvPr/>
        </p:nvSpPr>
        <p:spPr>
          <a:xfrm>
            <a:off x="9272016" y="7278624"/>
            <a:ext cx="320040" cy="91440"/>
          </a:xfrm>
          <a:prstGeom prst="round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ctr"/>
            <a:fld id="{BB69BBE8-4DB2-4642-B003-B220ACD5A2FD}" type="slidenum">
              <a:rPr lang="en-US" sz="1000" b="1" baseline="0" smtClean="0">
                <a:solidFill>
                  <a:schemeClr val="tx1"/>
                </a:solidFill>
                <a:effectLst/>
                <a:latin typeface="+mj-lt"/>
              </a:rPr>
              <a:pPr algn="ctr"/>
              <a:t>‹#›</a:t>
            </a:fld>
            <a:endParaRPr lang="fr-FR" sz="1000" b="1"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9" name="Blue vertical line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"/>
            <a:ext cx="240792" cy="7443509"/>
          </a:xfrm>
          <a:prstGeom prst="rect">
            <a:avLst/>
          </a:prstGeom>
          <a:effectLst/>
        </p:spPr>
      </p:pic>
      <p:sp>
        <p:nvSpPr>
          <p:cNvPr id="3" name="CreatedFooter" hidden="1"/>
          <p:cNvSpPr txBox="1"/>
          <p:nvPr/>
        </p:nvSpPr>
        <p:spPr>
          <a:xfrm>
            <a:off x="8165592" y="7278624"/>
            <a:ext cx="1104470" cy="92333"/>
          </a:xfrm>
          <a:prstGeom prst="rect">
            <a:avLst/>
          </a:prstGeom>
          <a:noFill/>
          <a:effectLst/>
        </p:spPr>
        <p:txBody>
          <a:bodyPr vert="horz" wrap="none" lIns="0" tIns="0" rIns="0" bIns="0" rtlCol="0">
            <a:spAutoFit/>
          </a:bodyPr>
          <a:lstStyle/>
          <a:p>
            <a:r>
              <a:rPr lang="en-CA" sz="600">
                <a:solidFill>
                  <a:srgbClr val="000000"/>
                </a:solidFill>
                <a:effectLst/>
                <a:latin typeface="+mn-lt"/>
              </a:rPr>
              <a:t>JSSA - Co-creating development ...</a:t>
            </a:r>
          </a:p>
        </p:txBody>
      </p:sp>
      <p:sp>
        <p:nvSpPr>
          <p:cNvPr id="4" name="BainNotesBox"/>
          <p:cNvSpPr txBox="1"/>
          <p:nvPr/>
        </p:nvSpPr>
        <p:spPr>
          <a:xfrm>
            <a:off x="384048" y="7178040"/>
            <a:ext cx="9191307" cy="246888"/>
          </a:xfrm>
          <a:prstGeom prst="rect">
            <a:avLst/>
          </a:prstGeom>
          <a:noFill/>
          <a:effectLst/>
        </p:spPr>
        <p:txBody>
          <a:bodyPr vert="horz" wrap="square" lIns="0" tIns="0" rIns="0" bIns="45720" rtlCol="0" anchor="b">
            <a:spAutoFit/>
          </a:bodyPr>
          <a:lstStyle/>
          <a:p>
            <a:pPr algn="l"/>
            <a:endParaRPr>
              <a:effectLst/>
            </a:endParaRPr>
          </a:p>
        </p:txBody>
      </p:sp>
      <p:sp>
        <p:nvSpPr>
          <p:cNvPr id="20" name="BainStatusStickerPosition" hidden="1"/>
          <p:cNvSpPr/>
          <p:nvPr/>
        </p:nvSpPr>
        <p:spPr>
          <a:xfrm>
            <a:off x="9456676" y="1005840"/>
            <a:ext cx="127000" cy="127000"/>
          </a:xfrm>
          <a:prstGeom prst="rect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00">
              <a:solidFill>
                <a:srgbClr val="000000"/>
              </a:solidFill>
              <a:effectLst/>
            </a:endParaRPr>
          </a:p>
        </p:txBody>
      </p:sp>
      <p:sp>
        <p:nvSpPr>
          <p:cNvPr id="14" name="OfficeCode" hidden="1"/>
          <p:cNvSpPr txBox="1"/>
          <p:nvPr/>
        </p:nvSpPr>
        <p:spPr>
          <a:xfrm>
            <a:off x="7754112" y="7278624"/>
            <a:ext cx="126638" cy="92333"/>
          </a:xfrm>
          <a:prstGeom prst="rect">
            <a:avLst/>
          </a:prstGeom>
          <a:noFill/>
          <a:effectLst/>
        </p:spPr>
        <p:txBody>
          <a:bodyPr vert="horz" wrap="none" lIns="0" tIns="0" rIns="0" bIns="0" rtlCol="0">
            <a:spAutoFit/>
          </a:bodyPr>
          <a:lstStyle/>
          <a:p>
            <a:r>
              <a:rPr lang="en-CA" sz="600">
                <a:solidFill>
                  <a:srgbClr val="000000"/>
                </a:solidFill>
                <a:effectLst/>
                <a:latin typeface="+mn-lt"/>
              </a:rPr>
              <a:t>TBG</a:t>
            </a:r>
          </a:p>
        </p:txBody>
      </p:sp>
      <p:sp>
        <p:nvSpPr>
          <p:cNvPr id="18" name="BainStatusStickerPosition" hidden="1"/>
          <p:cNvSpPr/>
          <p:nvPr/>
        </p:nvSpPr>
        <p:spPr>
          <a:xfrm>
            <a:off x="9456676" y="1005840"/>
            <a:ext cx="127000" cy="127000"/>
          </a:xfrm>
          <a:prstGeom prst="rect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00">
              <a:solidFill>
                <a:srgbClr val="000000"/>
              </a:solidFill>
              <a:effectLst/>
            </a:endParaRPr>
          </a:p>
        </p:txBody>
      </p:sp>
    </p:spTree>
    <p:custDataLst>
      <p:tags r:id="rId11"/>
    </p:custDataLst>
    <p:extLst>
      <p:ext uri="{BB962C8B-B14F-4D97-AF65-F5344CB8AC3E}">
        <p14:creationId xmlns:p14="http://schemas.microsoft.com/office/powerpoint/2010/main" val="2373358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/>
  <p:txStyles>
    <p:titleStyle>
      <a:lvl1pPr algn="l" defTabSz="981334" rtl="0" eaLnBrk="1" latinLnBrk="0" hangingPunct="1">
        <a:spcBef>
          <a:spcPct val="0"/>
        </a:spcBef>
        <a:buNone/>
        <a:defRPr lang="en-CA" sz="2800" kern="1200" noProof="1" smtClean="0">
          <a:solidFill>
            <a:schemeClr val="bg2"/>
          </a:solidFill>
          <a:effectLst/>
          <a:latin typeface="Calibri" panose="020F0502020204030204" pitchFamily="34" charset="0"/>
          <a:ea typeface="+mj-ea"/>
          <a:cs typeface="+mj-cs"/>
        </a:defRPr>
      </a:lvl1pPr>
    </p:titleStyle>
    <p:bodyStyle>
      <a:lvl1pPr marL="271463" marR="0" indent="-271463" algn="l" defTabSz="981075" rtl="0" eaLnBrk="1" fontAlgn="base" latinLnBrk="0" hangingPunct="1">
        <a:lnSpc>
          <a:spcPct val="100000"/>
        </a:lnSpc>
        <a:spcBef>
          <a:spcPct val="40000"/>
        </a:spcBef>
        <a:spcAft>
          <a:spcPct val="0"/>
        </a:spcAft>
        <a:buClr>
          <a:srgbClr val="464547"/>
        </a:buClr>
        <a:buSzPts val="2400"/>
        <a:buFont typeface="Verdana" pitchFamily="34" charset="0"/>
        <a:buChar char="•"/>
        <a:defRPr kumimoji="0" lang="en-US" altLang="zh-CN" sz="1800" b="0" i="0" u="none" strike="noStrike" kern="1200" cap="none" spc="0" normalizeH="0" baseline="0" noProof="1" smtClean="0">
          <a:ln>
            <a:noFill/>
          </a:ln>
          <a:solidFill>
            <a:schemeClr val="tx1"/>
          </a:solidFill>
          <a:effectLst/>
          <a:uLnTx/>
          <a:uFillTx/>
          <a:latin typeface="Calibri" panose="020F0502020204030204" pitchFamily="34" charset="0"/>
          <a:ea typeface="+mn-ea"/>
          <a:cs typeface="+mn-cs"/>
        </a:defRPr>
      </a:lvl1pPr>
      <a:lvl2pPr marL="574675" marR="0" indent="-119063" algn="l" defTabSz="9810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ts val="2200"/>
        <a:buFont typeface="Verdana"/>
        <a:buChar char="-"/>
        <a:defRPr lang="en-US" altLang="zh-CN" sz="1600" kern="1200" baseline="0" noProof="1" smtClean="0">
          <a:solidFill>
            <a:schemeClr val="tx1"/>
          </a:solidFill>
          <a:effectLst/>
          <a:latin typeface="Calibri" panose="020F0502020204030204" pitchFamily="34" charset="0"/>
          <a:ea typeface="+mn-ea"/>
          <a:cs typeface="+mn-cs"/>
        </a:defRPr>
      </a:lvl2pPr>
      <a:lvl3pPr marL="1052513" marR="0" indent="-287338" algn="l" defTabSz="9810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ts val="2200"/>
        <a:buFont typeface="Marlett" pitchFamily="2" charset="2"/>
        <a:buChar char="8"/>
        <a:defRPr lang="en-US" altLang="en-US" sz="1600" kern="1200" noProof="1" smtClean="0">
          <a:solidFill>
            <a:schemeClr val="tx1"/>
          </a:solidFill>
          <a:effectLst/>
          <a:latin typeface="Calibri" panose="020F0502020204030204" pitchFamily="34" charset="0"/>
          <a:ea typeface="+mn-ea"/>
          <a:cs typeface="+mn-cs"/>
        </a:defRPr>
      </a:lvl3pPr>
      <a:lvl4pPr marL="1453896" marR="0" indent="-210312" algn="l" defTabSz="981334" rtl="0" eaLnBrk="1" fontAlgn="auto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Tx/>
        <a:buFont typeface="Verdana" pitchFamily="34" charset="0"/>
        <a:buChar char="-"/>
        <a:defRPr lang="en-US" altLang="zh-CN" sz="1600" kern="1200" smtClean="0">
          <a:solidFill>
            <a:schemeClr val="tx1"/>
          </a:solidFill>
          <a:effectLst/>
          <a:latin typeface="Calibri" panose="020F0502020204030204" pitchFamily="34" charset="0"/>
          <a:ea typeface="+mn-ea"/>
          <a:cs typeface="+mn-cs"/>
        </a:defRPr>
      </a:lvl4pPr>
      <a:lvl5pPr marL="2208002" indent="-245334" algn="l" defTabSz="981334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effectLst/>
          <a:latin typeface="Verdana" pitchFamily="34" charset="0"/>
          <a:ea typeface="+mn-ea"/>
          <a:cs typeface="+mn-cs"/>
        </a:defRPr>
      </a:lvl5pPr>
      <a:lvl6pPr marL="2698669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89336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680003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170670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>
          <a:effectLst/>
        </a:defRPr>
      </a:defPPr>
      <a:lvl1pPr marL="0" algn="l" defTabSz="981334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490667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81334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472001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962668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453335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44002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34669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925336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>
                <a:effectLst/>
              </a:rPr>
              <a:t>Individual work – </a:t>
            </a:r>
            <a:r>
              <a:rPr lang="en-US" b="1">
                <a:effectLst/>
              </a:rPr>
              <a:t>Draft a succession plan for </a:t>
            </a:r>
            <a:br>
              <a:rPr lang="en-US" b="1">
                <a:effectLst/>
              </a:rPr>
            </a:br>
            <a:r>
              <a:rPr lang="en-US" b="1">
                <a:effectLst/>
              </a:rPr>
              <a:t>your position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839501"/>
              </p:ext>
            </p:extLst>
          </p:nvPr>
        </p:nvGraphicFramePr>
        <p:xfrm>
          <a:off x="384049" y="1501773"/>
          <a:ext cx="9198863" cy="40721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364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4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5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5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5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5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321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Position and name</a:t>
                      </a: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Interim</a:t>
                      </a: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Succession plan </a:t>
                      </a:r>
                      <a:endParaRPr lang="en-US" sz="1800" b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798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Position </a:t>
                      </a:r>
                    </a:p>
                  </a:txBody>
                  <a:tcPr marL="97277" marR="97277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45A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Incumbent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name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45A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Short-term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(&lt;3</a:t>
                      </a:r>
                      <a:r>
                        <a:rPr lang="en-US" sz="1600" b="1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mos.)</a:t>
                      </a: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b="1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Replacement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1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Ready now candidate (s)</a:t>
                      </a: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CD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2-3 years candidate (s)</a:t>
                      </a: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CD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3+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years candidates (s)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CD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721">
                <a:tc>
                  <a:txBody>
                    <a:bodyPr/>
                    <a:lstStyle/>
                    <a:p>
                      <a:r>
                        <a:rPr lang="en-US" sz="1600" b="1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[fill in your position]</a:t>
                      </a: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[fill in your name]</a:t>
                      </a: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[fill in name(s)]</a:t>
                      </a:r>
                      <a:r>
                        <a:rPr lang="en-US" sz="160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>
                          <a:effectLst/>
                        </a:defRPr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[fill in name(s)]</a:t>
                      </a:r>
                      <a:r>
                        <a:rPr lang="en-US" sz="160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>
                          <a:effectLst/>
                        </a:defRPr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[fill in name(s)]</a:t>
                      </a:r>
                      <a:r>
                        <a:rPr lang="en-US" sz="160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>
                          <a:effectLst/>
                        </a:defRPr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[fill in name(s)]</a:t>
                      </a:r>
                      <a:r>
                        <a:rPr lang="en-US" sz="160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/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6721">
                <a:tc>
                  <a:txBody>
                    <a:bodyPr/>
                    <a:lstStyle/>
                    <a:p>
                      <a:endParaRPr lang="en-US" sz="1600" b="1" baseline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6721">
                <a:tc>
                  <a:txBody>
                    <a:bodyPr/>
                    <a:lstStyle/>
                    <a:p>
                      <a:endParaRPr lang="en-US" sz="1600" b="1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  <a:effectLst/>
        </p:spPr>
        <p:txBody>
          <a:bodyPr vert="horz" wrap="square" lIns="45720" rIns="45720" rtlCol="0">
            <a:spAutoFit/>
          </a:bodyPr>
          <a:lstStyle/>
          <a:p>
            <a:r>
              <a:rPr lang="en-US" sz="100">
                <a:solidFill>
                  <a:srgbClr val="FFFFFF"/>
                </a:solidFill>
                <a:effectLst/>
              </a:rPr>
              <a:t>10_84 16_85</a:t>
            </a:r>
          </a:p>
        </p:txBody>
      </p:sp>
      <p:grpSp>
        <p:nvGrpSpPr>
          <p:cNvPr id="10" name="Sticker35633"/>
          <p:cNvGrpSpPr/>
          <p:nvPr>
            <p:custDataLst>
              <p:tags r:id="rId1"/>
            </p:custDataLst>
          </p:nvPr>
        </p:nvGrpSpPr>
        <p:grpSpPr>
          <a:xfrm>
            <a:off x="7506608" y="396215"/>
            <a:ext cx="988414" cy="247652"/>
            <a:chOff x="8299999" y="1299089"/>
            <a:chExt cx="1180067" cy="247652"/>
          </a:xfrm>
          <a:effectLst/>
        </p:grpSpPr>
        <p:sp>
          <p:nvSpPr>
            <p:cNvPr id="11" name="StickerText35633"/>
            <p:cNvSpPr txBox="1"/>
            <p:nvPr/>
          </p:nvSpPr>
          <p:spPr>
            <a:xfrm>
              <a:off x="8535477" y="1315193"/>
              <a:ext cx="709118" cy="215444"/>
            </a:xfrm>
            <a:prstGeom prst="rect">
              <a:avLst/>
            </a:prstGeom>
            <a:effectLst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marL="0" indent="0" algn="ctr">
                <a:buNone/>
              </a:pPr>
              <a:r>
                <a:rPr lang="en-US" sz="1400" b="1" cap="all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TEMPLATE</a:t>
              </a:r>
            </a:p>
          </p:txBody>
        </p:sp>
        <p:cxnSp>
          <p:nvCxnSpPr>
            <p:cNvPr id="12" name="StickerLineTop35633"/>
            <p:cNvCxnSpPr/>
            <p:nvPr/>
          </p:nvCxnSpPr>
          <p:spPr>
            <a:xfrm>
              <a:off x="8299999" y="1299089"/>
              <a:ext cx="1180067" cy="0"/>
            </a:xfrm>
            <a:prstGeom prst="line">
              <a:avLst/>
            </a:prstGeom>
            <a:ln w="38100" cmpd="dbl">
              <a:solidFill>
                <a:srgbClr val="000000"/>
              </a:solidFill>
              <a:headEnd type="none"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ickerLineBottom35633"/>
            <p:cNvCxnSpPr/>
            <p:nvPr/>
          </p:nvCxnSpPr>
          <p:spPr>
            <a:xfrm>
              <a:off x="8299999" y="1546741"/>
              <a:ext cx="1180067" cy="0"/>
            </a:xfrm>
            <a:prstGeom prst="line">
              <a:avLst/>
            </a:prstGeom>
            <a:ln w="38100" cmpd="dbl">
              <a:solidFill>
                <a:srgbClr val="000000"/>
              </a:solidFill>
              <a:headEnd type="none"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789" y="396215"/>
            <a:ext cx="1014984" cy="1014984"/>
          </a:xfrm>
          <a:prstGeom prst="rect">
            <a:avLst/>
          </a:prstGeom>
          <a:solidFill>
            <a:schemeClr val="tx2"/>
          </a:solidFill>
          <a:effectLst/>
        </p:spPr>
      </p:pic>
      <p:sp>
        <p:nvSpPr>
          <p:cNvPr id="15" name="TextBox 14"/>
          <p:cNvSpPr txBox="1"/>
          <p:nvPr/>
        </p:nvSpPr>
        <p:spPr>
          <a:xfrm>
            <a:off x="384048" y="7138241"/>
            <a:ext cx="1672860" cy="246221"/>
          </a:xfrm>
          <a:prstGeom prst="rect">
            <a:avLst/>
          </a:prstGeom>
          <a:noFill/>
          <a:effectLst/>
        </p:spPr>
        <p:txBody>
          <a:bodyPr wrap="none" lIns="0" rIns="45703" rtlCol="0">
            <a:spAutoFit/>
          </a:bodyPr>
          <a:lstStyle/>
          <a:p>
            <a:r>
              <a:rPr lang="en-US" sz="1000">
                <a:effectLst/>
              </a:rPr>
              <a:t>Source: The Bridgespan Group</a:t>
            </a:r>
          </a:p>
        </p:txBody>
      </p:sp>
      <p:sp>
        <p:nvSpPr>
          <p:cNvPr id="16" name="Rounded Rectangle 15"/>
          <p:cNvSpPr/>
          <p:nvPr>
            <p:custDataLst>
              <p:tags r:id="rId2"/>
            </p:custDataLst>
          </p:nvPr>
        </p:nvSpPr>
        <p:spPr>
          <a:xfrm>
            <a:off x="1279408" y="5885233"/>
            <a:ext cx="7169383" cy="1032957"/>
          </a:xfrm>
          <a:prstGeom prst="roundRect">
            <a:avLst/>
          </a:prstGeom>
          <a:noFill/>
          <a:ln w="19050">
            <a:solidFill>
              <a:schemeClr val="accent2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03" rIns="91440" bIns="45703" rtlCol="0" anchor="ctr"/>
          <a:lstStyle/>
          <a:p>
            <a:pPr marL="182563" indent="-182563">
              <a:spcBef>
                <a:spcPts val="672"/>
              </a:spcBef>
              <a:buSzTx/>
              <a:buFont typeface="Verdana" panose="020B0604030504040204" pitchFamily="34" charset="0"/>
              <a:buChar char="•"/>
            </a:pPr>
            <a:r>
              <a:rPr lang="en-US" b="1">
                <a:solidFill>
                  <a:schemeClr val="accent2"/>
                </a:solidFill>
                <a:effectLst/>
              </a:rPr>
              <a:t>TIP: Succession planning should be less about "Who will fill what position?" and more about "Who are strong candidates for taking on new leadership roles in the future?"</a:t>
            </a:r>
          </a:p>
        </p:txBody>
      </p:sp>
    </p:spTree>
    <p:extLst>
      <p:ext uri="{BB962C8B-B14F-4D97-AF65-F5344CB8AC3E}">
        <p14:creationId xmlns:p14="http://schemas.microsoft.com/office/powerpoint/2010/main" val="311115518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84047" y="1625238"/>
          <a:ext cx="9198865" cy="550982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533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975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</a:rPr>
                        <a:t>Position and name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</a:rPr>
                        <a:t>Succession plan 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399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Position 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Incumbent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 name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Emergency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 replacement (short-term)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Ready now candidate(s)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1-2 years candidate(s)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3+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 years candidates(s)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092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 b="1" baseline="0">
                          <a:solidFill>
                            <a:schemeClr val="tx1"/>
                          </a:solidFill>
                          <a:effectLst/>
                        </a:rPr>
                        <a:t>President and Chief Executive Officer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COO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or board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externally, board member could act as an interim CEO)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Director of Development, COO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Director of Development, COO</a:t>
                      </a:r>
                    </a:p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(if not ready in 2-3 years)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4451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 b="1" baseline="0">
                          <a:solidFill>
                            <a:schemeClr val="tx1"/>
                          </a:solidFill>
                          <a:effectLst/>
                        </a:rPr>
                        <a:t>COO</a:t>
                      </a:r>
                    </a:p>
                  </a:txBody>
                  <a:tcPr marL="97298" marR="97298" marT="48649" marB="48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Associate Director of Partner Services with CEO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supporting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Possibly: Associate Director of Partner Services 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Associate Director of Partner Services 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(if not ready in 2-3 years)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93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 b="1" baseline="0">
                          <a:solidFill>
                            <a:schemeClr val="tx1"/>
                          </a:solidFill>
                          <a:effectLst/>
                        </a:rPr>
                        <a:t>Director of Development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CEO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Assistant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Director of Development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593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Director</a:t>
                      </a:r>
                      <a:r>
                        <a:rPr lang="en-US" sz="1400" b="1" baseline="0">
                          <a:solidFill>
                            <a:schemeClr val="tx1"/>
                          </a:solidFill>
                          <a:effectLst/>
                        </a:rPr>
                        <a:t> of Marketing and Communications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 (external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contractor)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188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Director of Finance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 (external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contractor)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b="1">
                <a:effectLst/>
              </a:rPr>
              <a:t>Org A</a:t>
            </a:r>
            <a:r>
              <a:rPr lang="en-US">
                <a:effectLst/>
              </a:rPr>
              <a:t>: Leadership team succession plans </a:t>
            </a:r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  <a:effectLst/>
        </p:spPr>
        <p:txBody>
          <a:bodyPr vert="horz" wrap="square" lIns="45720" rIns="45720" rtlCol="0">
            <a:spAutoFit/>
          </a:bodyPr>
          <a:lstStyle/>
          <a:p>
            <a:r>
              <a:rPr lang="en-US" sz="100">
                <a:solidFill>
                  <a:srgbClr val="FFFFFF"/>
                </a:solidFill>
                <a:effectLst/>
              </a:rPr>
              <a:t>4_85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4047" y="1124712"/>
            <a:ext cx="9198864" cy="461665"/>
          </a:xfrm>
          <a:prstGeom prst="rect">
            <a:avLst/>
          </a:prstGeom>
          <a:noFill/>
          <a:effectLst/>
        </p:spPr>
        <p:txBody>
          <a:bodyPr wrap="square" lIns="0" rIns="45720" rtlCol="0">
            <a:spAutoFit/>
          </a:bodyPr>
          <a:lstStyle/>
          <a:p>
            <a:r>
              <a:rPr lang="en-US" sz="2400">
                <a:effectLst/>
              </a:rPr>
              <a:t>Org A is an Atlanta-based nonprofit with a budget of ~$3M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383" y="396016"/>
            <a:ext cx="1014984" cy="1012640"/>
          </a:xfrm>
          <a:prstGeom prst="rect">
            <a:avLst/>
          </a:prstGeom>
          <a:solidFill>
            <a:schemeClr val="tx2"/>
          </a:solidFill>
          <a:effectLst/>
        </p:spPr>
      </p:pic>
    </p:spTree>
    <p:extLst>
      <p:ext uri="{BB962C8B-B14F-4D97-AF65-F5344CB8AC3E}">
        <p14:creationId xmlns:p14="http://schemas.microsoft.com/office/powerpoint/2010/main" val="1815639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08956156"/>
              </p:ext>
            </p:extLst>
          </p:nvPr>
        </p:nvGraphicFramePr>
        <p:xfrm>
          <a:off x="384047" y="1627191"/>
          <a:ext cx="9198865" cy="5612609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533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16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</a:rPr>
                        <a:t>Position and name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</a:rPr>
                        <a:t>Succession plan 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453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Position 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Incumbent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 name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Emergency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 replacement </a:t>
                      </a:r>
                      <a:b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(short-term)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Ready now candidate(s)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1-2 years candidate(s)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3+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 years candidates(s)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77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 b="1" baseline="0">
                          <a:solidFill>
                            <a:schemeClr val="tx1"/>
                          </a:solidFill>
                          <a:effectLst/>
                        </a:rPr>
                        <a:t>Chief Financial Officer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Controller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Controller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127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 b="1" baseline="0">
                          <a:solidFill>
                            <a:schemeClr val="tx1"/>
                          </a:solidFill>
                          <a:effectLst/>
                        </a:rPr>
                        <a:t>VP of Admin and Strategic Initiatives</a:t>
                      </a:r>
                    </a:p>
                  </a:txBody>
                  <a:tcPr marL="97298" marR="97298" marT="48649" marB="48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Responsibilities divided among leadership team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Director of Youth Education 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919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VP of Development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Director of Development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Director of Development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719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VP of Operations</a:t>
                      </a:r>
                    </a:p>
                  </a:txBody>
                  <a:tcPr marL="97298" marR="97298" marT="48649" marB="48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Responsibilities divided among the 4 director-level direct reports to the VP of Operations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3127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VP of Marketing &amp; Communications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Director of Marketing and Communications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Director of Marketing and Communications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3127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Director of Human Resources</a:t>
                      </a:r>
                    </a:p>
                  </a:txBody>
                  <a:tcPr marL="97298" marR="97298" marT="48649" marB="48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Responsibilities divided among leadership team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b="1">
                <a:effectLst/>
              </a:rPr>
              <a:t>Org B</a:t>
            </a:r>
            <a:r>
              <a:rPr lang="en-US">
                <a:effectLst/>
              </a:rPr>
              <a:t>: Leadership team succession plans </a:t>
            </a:r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  <a:effectLst/>
        </p:spPr>
        <p:txBody>
          <a:bodyPr vert="horz" wrap="square" lIns="45720" rIns="45720" rtlCol="0">
            <a:spAutoFit/>
          </a:bodyPr>
          <a:lstStyle/>
          <a:p>
            <a:r>
              <a:rPr lang="en-US" sz="100">
                <a:solidFill>
                  <a:srgbClr val="FFFFFF"/>
                </a:solidFill>
                <a:effectLst/>
              </a:rPr>
              <a:t>4_85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4047" y="1122330"/>
            <a:ext cx="9198864" cy="461665"/>
          </a:xfrm>
          <a:prstGeom prst="rect">
            <a:avLst/>
          </a:prstGeom>
          <a:noFill/>
          <a:effectLst/>
        </p:spPr>
        <p:txBody>
          <a:bodyPr wrap="square" lIns="0" rIns="45720" rtlCol="0">
            <a:spAutoFit/>
          </a:bodyPr>
          <a:lstStyle/>
          <a:p>
            <a:r>
              <a:rPr lang="en-US" sz="2400">
                <a:effectLst/>
              </a:rPr>
              <a:t>Org B is an Atlanta-based nonprofit with a budget of ~$10M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383" y="396016"/>
            <a:ext cx="1014984" cy="1012640"/>
          </a:xfrm>
          <a:prstGeom prst="rect">
            <a:avLst/>
          </a:prstGeom>
          <a:solidFill>
            <a:schemeClr val="tx2"/>
          </a:solidFill>
          <a:effectLst/>
        </p:spPr>
      </p:pic>
    </p:spTree>
    <p:extLst>
      <p:ext uri="{BB962C8B-B14F-4D97-AF65-F5344CB8AC3E}">
        <p14:creationId xmlns:p14="http://schemas.microsoft.com/office/powerpoint/2010/main" val="3178724096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5.05.16"/>
  <p:tag name="AS_TITLE" val="Aspose.Slides for .NET 4.0 Client Profile"/>
  <p:tag name="AS_VERSION" val="15.5.0.0"/>
  <p:tag name="MEKKOFORMATS" val="&lt;MekkoFormats&gt;&lt;NumberFormat DecimalSeparator=&quot;.&quot; ThousandSeparator=&quot;,&quot; NegativeNumberFormat=&quot;1&quot; /&gt;&lt;Font&gt;&lt;Output_Font_Name Default=&quot;Verdana&quot; UsePPTTheme=&quot;True&quot; /&gt;&lt;/Font&gt;&lt;/MekkoFormats&gt;"/>
  <p:tag name="OFFICE" val="Bridgespan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True"/>
  <p:tag name="BAINBULLETSLEVELSFINGERPRINT" val="-133426934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True"/>
  <p:tag name="BAINBULLETSLEVELSFINGERPRINT" val="-111003232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True"/>
  <p:tag name="BAINBULLETSLEVELSFINGERPRINT" val="-499649642"/>
</p:tagLst>
</file>

<file path=ppt/theme/theme1.xml><?xml version="1.0" encoding="utf-8"?>
<a:theme xmlns:a="http://schemas.openxmlformats.org/drawingml/2006/main" name="Bridgespan">
  <a:themeElements>
    <a:clrScheme name="Bridgespan">
      <a:dk1>
        <a:srgbClr val="464547"/>
      </a:dk1>
      <a:lt1>
        <a:srgbClr val="D0D1D3"/>
      </a:lt1>
      <a:dk2>
        <a:srgbClr val="FFFFFF"/>
      </a:dk2>
      <a:lt2>
        <a:srgbClr val="00437A"/>
      </a:lt2>
      <a:accent1>
        <a:srgbClr val="00A9E0"/>
      </a:accent1>
      <a:accent2>
        <a:srgbClr val="F08613"/>
      </a:accent2>
      <a:accent3>
        <a:srgbClr val="747678"/>
      </a:accent3>
      <a:accent4>
        <a:srgbClr val="008542"/>
      </a:accent4>
      <a:accent5>
        <a:srgbClr val="7AB800"/>
      </a:accent5>
      <a:accent6>
        <a:srgbClr val="70CDE3"/>
      </a:accent6>
      <a:hlink>
        <a:srgbClr val="00A9E0"/>
      </a:hlink>
      <a:folHlink>
        <a:srgbClr val="00A9E0"/>
      </a:folHlink>
    </a:clrScheme>
    <a:fontScheme name="Bridgespan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  <a:extrusionClr>
              <a:prstClr val="black"/>
            </a:extrusionClr>
            <a:contourClr>
              <a:prstClr val="black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solidFill>
          <a:schemeClr val="accent1"/>
        </a:solidFill>
        <a:ln w="19050">
          <a:noFill/>
        </a:ln>
      </a:spPr>
      <a:bodyPr lIns="36000" tIns="36000" rIns="36000" bIns="36000" rtlCol="0" anchor="ctr"/>
      <a:lstStyle>
        <a:defPPr algn="ctr">
          <a:defRPr sz="18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2225" cap="rnd">
          <a:solidFill>
            <a:schemeClr val="accent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45720" rIns="45720" rtlCol="0">
        <a:spAutoFit/>
      </a:bodyPr>
      <a:lstStyle>
        <a:defPPr>
          <a:defRPr sz="1800" dirty="0" smtClean="0"/>
        </a:defPPr>
      </a:lstStyle>
    </a:txDef>
  </a:objectDefaults>
  <a:extraClrSchemeLst/>
  <a:custClrLst>
    <a:custClr name="TBG Grey 40">
      <a:srgbClr val="D0D1D3"/>
    </a:custClr>
    <a:custClr name="TBG Grey 60">
      <a:srgbClr val="BBBBB4"/>
    </a:custClr>
    <a:custClr name="TBG Grey 80">
      <a:srgbClr val="A5A6A9"/>
    </a:custClr>
    <a:custClr name="TBG Med Grey">
      <a:srgbClr val="747678"/>
    </a:custClr>
    <a:custClr name="TBG Dark Grey">
      <a:srgbClr val="5F6062"/>
    </a:custClr>
    <a:custClr name="Black">
      <a:srgbClr val="000000"/>
    </a:custClr>
    <a:custClr name="TBG Light Blue">
      <a:srgbClr val="70CDE3"/>
    </a:custClr>
    <a:custClr name="TBG Med Blue">
      <a:srgbClr val="00A9E0"/>
    </a:custClr>
    <a:custClr name="TBG Dark Blue">
      <a:srgbClr val="00437A"/>
    </a:custClr>
    <a:custClr name="TBG Lime">
      <a:srgbClr val="C1D82F"/>
    </a:custClr>
    <a:custClr name="TBG Purple">
      <a:srgbClr val="8F689E"/>
    </a:custClr>
    <a:custClr name="TBG Hay">
      <a:srgbClr val="DAC792"/>
    </a:custClr>
    <a:custClr name="TBG Red">
      <a:srgbClr val="F15D22"/>
    </a:custClr>
    <a:custClr name="TBG Yellow">
      <a:srgbClr val="FFCF01"/>
    </a:custClr>
  </a:custClrLst>
  <a:extLst>
    <a:ext uri="{05A4C25C-085E-4340-85A3-A5531E510DB2}">
      <thm15:themeFamily xmlns:thm15="http://schemas.microsoft.com/office/thememl/2012/main" name="Bridgespan.potx" id="{F8510047-B998-4519-9BAB-D9947B2C134A}" vid="{CFB5DDB1-77AA-4B14-95FA-71EADEDB90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543</Words>
  <Application>Microsoft Office PowerPoint</Application>
  <PresentationFormat>Custom</PresentationFormat>
  <Paragraphs>109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Marlett</vt:lpstr>
      <vt:lpstr>Verdana</vt:lpstr>
      <vt:lpstr>Bridgespan</vt:lpstr>
      <vt:lpstr>Individual work – Draft a succession plan for  your position</vt:lpstr>
      <vt:lpstr>Org A: Leadership team succession plans </vt:lpstr>
      <vt:lpstr>Org B: Leadership team succession plans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Future Leaders: Co-create development plans and create individual succession plans</dc:title>
  <dc:creator>Jenn Ripkin, SPHR, SHRM-SCP</dc:creator>
  <cp:lastModifiedBy>Jay Kenney, PHD</cp:lastModifiedBy>
  <cp:revision>3</cp:revision>
  <dcterms:created xsi:type="dcterms:W3CDTF">2018-01-22T06:30:33Z</dcterms:created>
  <dcterms:modified xsi:type="dcterms:W3CDTF">2019-06-07T14:33:51Z</dcterms:modified>
</cp:coreProperties>
</file>