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sldIdLst>
    <p:sldId id="256" r:id="rId2"/>
    <p:sldId id="257" r:id="rId3"/>
    <p:sldId id="263" r:id="rId4"/>
    <p:sldId id="258" r:id="rId5"/>
    <p:sldId id="259" r:id="rId6"/>
    <p:sldId id="260" r:id="rId7"/>
    <p:sldId id="261" r:id="rId8"/>
    <p:sldId id="262" r:id="rId9"/>
    <p:sldId id="265" r:id="rId10"/>
    <p:sldId id="271" r:id="rId11"/>
    <p:sldId id="266" r:id="rId12"/>
    <p:sldId id="264" r:id="rId13"/>
    <p:sldId id="267" r:id="rId14"/>
    <p:sldId id="268" r:id="rId15"/>
    <p:sldId id="269" r:id="rId16"/>
    <p:sldId id="270" r:id="rId17"/>
    <p:sldId id="272" r:id="rId18"/>
    <p:sldId id="276" r:id="rId19"/>
    <p:sldId id="273" r:id="rId20"/>
    <p:sldId id="274" r:id="rId21"/>
    <p:sldId id="275"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0" d="100"/>
          <a:sy n="100" d="100"/>
        </p:scale>
        <p:origin x="108" y="51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ED291B17-9318-49DB-B28B-6E5994AE9581}" type="datetime1">
              <a:rPr lang="en-US" smtClean="0"/>
              <a:t>11/19/2019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3426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D82B9-B8EE-4375-B6FF-88FA6ABB15D9}" type="datetime1">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3189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B2497495-0637-405E-AE64-5CC7506D51F5}" type="datetime1">
              <a:rPr lang="en-US" smtClean="0"/>
              <a:t>11/19/2019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92308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7BFFD690-9426-415D-8B65-26881E07B2D4}" type="datetime1">
              <a:rPr lang="en-US" smtClean="0"/>
              <a:t>11/19/2019</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00222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04C4989A-474C-40DE-95B9-011C28B71673}" type="datetime1">
              <a:rPr lang="en-US" smtClean="0"/>
              <a:t>11/19/2019</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6802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536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EDE50D6-574B-40AF-946F-D52A04ADE379}" type="datetime1">
              <a:rPr lang="en-US" smtClean="0"/>
              <a:t>11/19/2019</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3979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4405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7E18DB4A-8810-4A10-AD5C-D5E2C667F5B3}" type="datetime1">
              <a:rPr lang="en-US" smtClean="0"/>
              <a:t>11/19/2019</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pPr algn="l"/>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477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22639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ED291B17-9318-49DB-B28B-6E5994AE9581}" type="datetime1">
              <a:rPr lang="en-US" smtClean="0"/>
              <a:t>11/19/2019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23580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ED291B17-9318-49DB-B28B-6E5994AE9581}" type="datetime1">
              <a:rPr lang="en-US" smtClean="0"/>
              <a:t>11/19/2019</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50673450"/>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Boardynamics@gmail.com" TargetMode="External"/><Relationship Id="rId2" Type="http://schemas.openxmlformats.org/officeDocument/2006/relationships/image" Target="../media/image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E9D4D4-15FB-489F-92EE-133FA9183C90}"/>
              </a:ext>
            </a:extLst>
          </p:cNvPr>
          <p:cNvPicPr>
            <a:picLocks noChangeAspect="1"/>
          </p:cNvPicPr>
          <p:nvPr/>
        </p:nvPicPr>
        <p:blipFill rotWithShape="1">
          <a:blip r:embed="rId2"/>
          <a:srcRect t="9630" b="6101"/>
          <a:stretch/>
        </p:blipFill>
        <p:spPr>
          <a:xfrm>
            <a:off x="20" y="10"/>
            <a:ext cx="12191980" cy="6857990"/>
          </a:xfrm>
          <a:prstGeom prst="rect">
            <a:avLst/>
          </a:prstGeom>
        </p:spPr>
      </p:pic>
      <p:sp>
        <p:nvSpPr>
          <p:cNvPr id="2" name="Title 1">
            <a:extLst>
              <a:ext uri="{FF2B5EF4-FFF2-40B4-BE49-F238E27FC236}">
                <a16:creationId xmlns:a16="http://schemas.microsoft.com/office/drawing/2014/main" id="{D8F05509-E7E4-4F35-8A55-56E357A0A5B0}"/>
              </a:ext>
            </a:extLst>
          </p:cNvPr>
          <p:cNvSpPr>
            <a:spLocks noGrp="1"/>
          </p:cNvSpPr>
          <p:nvPr>
            <p:ph type="ctrTitle"/>
          </p:nvPr>
        </p:nvSpPr>
        <p:spPr>
          <a:xfrm>
            <a:off x="7889065" y="2324906"/>
            <a:ext cx="3403426" cy="1588698"/>
          </a:xfrm>
        </p:spPr>
        <p:txBody>
          <a:bodyPr>
            <a:normAutofit/>
          </a:bodyPr>
          <a:lstStyle/>
          <a:p>
            <a:r>
              <a:rPr lang="en-US" sz="3200" dirty="0">
                <a:solidFill>
                  <a:schemeClr val="tx1"/>
                </a:solidFill>
              </a:rPr>
              <a:t>Achieving Diversity as a  Jewish Agency Board: Part I</a:t>
            </a:r>
          </a:p>
        </p:txBody>
      </p:sp>
      <p:sp>
        <p:nvSpPr>
          <p:cNvPr id="3" name="Subtitle 2">
            <a:extLst>
              <a:ext uri="{FF2B5EF4-FFF2-40B4-BE49-F238E27FC236}">
                <a16:creationId xmlns:a16="http://schemas.microsoft.com/office/drawing/2014/main" id="{9BDF08D1-3CCE-4D8E-9C87-943017DE80E5}"/>
              </a:ext>
            </a:extLst>
          </p:cNvPr>
          <p:cNvSpPr>
            <a:spLocks noGrp="1"/>
          </p:cNvSpPr>
          <p:nvPr>
            <p:ph type="subTitle" idx="1"/>
          </p:nvPr>
        </p:nvSpPr>
        <p:spPr>
          <a:xfrm>
            <a:off x="7889065" y="3945249"/>
            <a:ext cx="3403426" cy="738820"/>
          </a:xfrm>
        </p:spPr>
        <p:txBody>
          <a:bodyPr>
            <a:normAutofit/>
          </a:bodyPr>
          <a:lstStyle/>
          <a:p>
            <a:r>
              <a:rPr lang="en-US" dirty="0"/>
              <a:t>Susan Friedman</a:t>
            </a:r>
          </a:p>
          <a:p>
            <a:r>
              <a:rPr lang="en-US" dirty="0"/>
              <a:t>Board Dynamics Consulting</a:t>
            </a:r>
          </a:p>
          <a:p>
            <a:endParaRPr lang="en-US" dirty="0"/>
          </a:p>
        </p:txBody>
      </p:sp>
    </p:spTree>
    <p:extLst>
      <p:ext uri="{BB962C8B-B14F-4D97-AF65-F5344CB8AC3E}">
        <p14:creationId xmlns:p14="http://schemas.microsoft.com/office/powerpoint/2010/main" val="23222123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0D60-A901-4A46-8644-A6C9E9C73997}"/>
              </a:ext>
            </a:extLst>
          </p:cNvPr>
          <p:cNvSpPr>
            <a:spLocks noGrp="1"/>
          </p:cNvSpPr>
          <p:nvPr>
            <p:ph type="title"/>
          </p:nvPr>
        </p:nvSpPr>
        <p:spPr/>
        <p:txBody>
          <a:bodyPr/>
          <a:lstStyle/>
          <a:p>
            <a:pPr algn="ctr"/>
            <a:r>
              <a:rPr lang="en-US" dirty="0">
                <a:latin typeface="Comic Sans MS" panose="030F0702030302020204" pitchFamily="66" charset="0"/>
              </a:rPr>
              <a:t>Why Board Diversity ?</a:t>
            </a:r>
            <a:br>
              <a:rPr lang="en-US" dirty="0"/>
            </a:br>
            <a:endParaRPr lang="en-US" dirty="0"/>
          </a:p>
        </p:txBody>
      </p:sp>
      <p:sp>
        <p:nvSpPr>
          <p:cNvPr id="3" name="Content Placeholder 2">
            <a:extLst>
              <a:ext uri="{FF2B5EF4-FFF2-40B4-BE49-F238E27FC236}">
                <a16:creationId xmlns:a16="http://schemas.microsoft.com/office/drawing/2014/main" id="{9AC965B2-241A-4CC5-9A31-87CD589A5B1D}"/>
              </a:ext>
            </a:extLst>
          </p:cNvPr>
          <p:cNvSpPr>
            <a:spLocks noGrp="1"/>
          </p:cNvSpPr>
          <p:nvPr>
            <p:ph idx="1"/>
          </p:nvPr>
        </p:nvSpPr>
        <p:spPr/>
        <p:txBody>
          <a:bodyPr/>
          <a:lstStyle/>
          <a:p>
            <a:pPr marL="0" lvl="0" indent="0">
              <a:buNone/>
            </a:pPr>
            <a:r>
              <a:rPr lang="en-US" dirty="0">
                <a:latin typeface="Comic Sans MS" panose="030F0702030302020204" pitchFamily="66" charset="0"/>
              </a:rPr>
              <a:t>Research Finding: </a:t>
            </a:r>
          </a:p>
          <a:p>
            <a:pPr lvl="0"/>
            <a:r>
              <a:rPr lang="en-US" dirty="0">
                <a:latin typeface="Comic Sans MS" panose="030F0702030302020204" pitchFamily="66" charset="0"/>
              </a:rPr>
              <a:t>Systems perform best when internal diversity reflects the diversity of the environment</a:t>
            </a:r>
          </a:p>
          <a:p>
            <a:pPr lvl="0"/>
            <a:r>
              <a:rPr lang="en-US" dirty="0">
                <a:latin typeface="Comic Sans MS" panose="030F0702030302020204" pitchFamily="66" charset="0"/>
              </a:rPr>
              <a:t>A nonprofit with a homogenous board can suffer from debilitating tactical myopia</a:t>
            </a:r>
          </a:p>
          <a:p>
            <a:pPr lvl="0"/>
            <a:r>
              <a:rPr lang="en-US" dirty="0">
                <a:latin typeface="Comic Sans MS" panose="030F0702030302020204" pitchFamily="66" charset="0"/>
              </a:rPr>
              <a:t>Demographic diversity serves as a symbol of the organization’s values</a:t>
            </a:r>
          </a:p>
          <a:p>
            <a:pPr lvl="0"/>
            <a:r>
              <a:rPr lang="en-US" dirty="0">
                <a:latin typeface="Comic Sans MS" panose="030F0702030302020204" pitchFamily="66" charset="0"/>
              </a:rPr>
              <a:t> CAVEAT:  </a:t>
            </a:r>
            <a:r>
              <a:rPr lang="en-US" b="1" dirty="0">
                <a:latin typeface="Comic Sans MS" panose="030F0702030302020204" pitchFamily="66" charset="0"/>
              </a:rPr>
              <a:t>Diversity looks different for every organization – ONE SIZE DOES NOT FIT ALL</a:t>
            </a:r>
            <a:r>
              <a:rPr lang="en-US" dirty="0">
                <a:latin typeface="Comic Sans MS" panose="030F0702030302020204" pitchFamily="66" charset="0"/>
              </a:rPr>
              <a:t>!</a:t>
            </a:r>
          </a:p>
          <a:p>
            <a:endParaRPr lang="en-US" dirty="0"/>
          </a:p>
        </p:txBody>
      </p:sp>
    </p:spTree>
    <p:extLst>
      <p:ext uri="{BB962C8B-B14F-4D97-AF65-F5344CB8AC3E}">
        <p14:creationId xmlns:p14="http://schemas.microsoft.com/office/powerpoint/2010/main" val="311443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153AB-579F-4238-BA5B-D7473E381A69}"/>
              </a:ext>
            </a:extLst>
          </p:cNvPr>
          <p:cNvSpPr>
            <a:spLocks noGrp="1"/>
          </p:cNvSpPr>
          <p:nvPr>
            <p:ph type="title"/>
          </p:nvPr>
        </p:nvSpPr>
        <p:spPr/>
        <p:txBody>
          <a:bodyPr/>
          <a:lstStyle/>
          <a:p>
            <a:r>
              <a:rPr lang="en-US" dirty="0">
                <a:latin typeface="Comic Sans MS" panose="030F0702030302020204" pitchFamily="66" charset="0"/>
              </a:rPr>
              <a:t>What is wrong with this picture?</a:t>
            </a:r>
          </a:p>
        </p:txBody>
      </p:sp>
      <p:pic>
        <p:nvPicPr>
          <p:cNvPr id="4" name="Content Placeholder 3">
            <a:extLst>
              <a:ext uri="{FF2B5EF4-FFF2-40B4-BE49-F238E27FC236}">
                <a16:creationId xmlns:a16="http://schemas.microsoft.com/office/drawing/2014/main" id="{6EA1886C-DE94-43E6-BACA-5E0A66824D02}"/>
              </a:ext>
            </a:extLst>
          </p:cNvPr>
          <p:cNvPicPr>
            <a:picLocks noGrp="1" noChangeAspect="1"/>
          </p:cNvPicPr>
          <p:nvPr>
            <p:ph idx="1"/>
          </p:nvPr>
        </p:nvPicPr>
        <p:blipFill>
          <a:blip r:embed="rId2"/>
          <a:stretch>
            <a:fillRect/>
          </a:stretch>
        </p:blipFill>
        <p:spPr>
          <a:xfrm>
            <a:off x="5118100" y="1715460"/>
            <a:ext cx="6281738" cy="3423904"/>
          </a:xfrm>
          <a:prstGeom prst="rect">
            <a:avLst/>
          </a:prstGeom>
        </p:spPr>
      </p:pic>
    </p:spTree>
    <p:extLst>
      <p:ext uri="{BB962C8B-B14F-4D97-AF65-F5344CB8AC3E}">
        <p14:creationId xmlns:p14="http://schemas.microsoft.com/office/powerpoint/2010/main" val="268531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A4334-0C58-4AEE-84FB-39B7A37825D4}"/>
              </a:ext>
            </a:extLst>
          </p:cNvPr>
          <p:cNvSpPr>
            <a:spLocks noGrp="1"/>
          </p:cNvSpPr>
          <p:nvPr>
            <p:ph type="title"/>
          </p:nvPr>
        </p:nvSpPr>
        <p:spPr/>
        <p:txBody>
          <a:bodyPr>
            <a:normAutofit fontScale="90000"/>
          </a:bodyPr>
          <a:lstStyle/>
          <a:p>
            <a:r>
              <a:rPr lang="en-US" dirty="0">
                <a:latin typeface="Comic Sans MS" panose="030F0702030302020204" pitchFamily="66" charset="0"/>
              </a:rPr>
              <a:t>What comprises Diversity?</a:t>
            </a:r>
            <a:br>
              <a:rPr lang="en-US" dirty="0">
                <a:latin typeface="Comic Sans MS" panose="030F0702030302020204" pitchFamily="66" charset="0"/>
              </a:rPr>
            </a:br>
            <a:endParaRPr lang="en-US"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030C95E2-FD65-4162-B93F-C7F9CD921B9A}"/>
              </a:ext>
            </a:extLst>
          </p:cNvPr>
          <p:cNvSpPr>
            <a:spLocks noGrp="1"/>
          </p:cNvSpPr>
          <p:nvPr>
            <p:ph idx="1"/>
          </p:nvPr>
        </p:nvSpPr>
        <p:spPr/>
        <p:txBody>
          <a:bodyPr>
            <a:normAutofit fontScale="92500" lnSpcReduction="20000"/>
          </a:bodyPr>
          <a:lstStyle/>
          <a:p>
            <a:endParaRPr lang="en-US" dirty="0"/>
          </a:p>
          <a:p>
            <a:pPr marL="0" indent="0">
              <a:buNone/>
            </a:pPr>
            <a:r>
              <a:rPr lang="en-US" sz="1900" b="1" dirty="0">
                <a:latin typeface="Comic Sans MS" panose="030F0702030302020204" pitchFamily="66" charset="0"/>
              </a:rPr>
              <a:t>Men, Women and/or Other with differing </a:t>
            </a:r>
            <a:r>
              <a:rPr lang="en-US" sz="1900" dirty="0">
                <a:latin typeface="Comic Sans MS" panose="030F0702030302020204" pitchFamily="66" charset="0"/>
              </a:rPr>
              <a:t>…</a:t>
            </a:r>
          </a:p>
          <a:p>
            <a:pPr lvl="0"/>
            <a:r>
              <a:rPr lang="en-US" sz="1900" dirty="0">
                <a:latin typeface="Comic Sans MS" panose="030F0702030302020204" pitchFamily="66" charset="0"/>
              </a:rPr>
              <a:t>cultural and ethnic backgrounds </a:t>
            </a:r>
          </a:p>
          <a:p>
            <a:pPr lvl="0"/>
            <a:r>
              <a:rPr lang="en-US" sz="1900" dirty="0">
                <a:latin typeface="Comic Sans MS" panose="030F0702030302020204" pitchFamily="66" charset="0"/>
              </a:rPr>
              <a:t>ages</a:t>
            </a:r>
          </a:p>
          <a:p>
            <a:pPr lvl="0"/>
            <a:r>
              <a:rPr lang="en-US" sz="1900" dirty="0">
                <a:latin typeface="Comic Sans MS" panose="030F0702030302020204" pitchFamily="66" charset="0"/>
              </a:rPr>
              <a:t>leadership styles </a:t>
            </a:r>
          </a:p>
          <a:p>
            <a:pPr lvl="0"/>
            <a:r>
              <a:rPr lang="en-US" sz="1900" dirty="0">
                <a:latin typeface="Comic Sans MS" panose="030F0702030302020204" pitchFamily="66" charset="0"/>
              </a:rPr>
              <a:t>financial situations </a:t>
            </a:r>
          </a:p>
          <a:p>
            <a:pPr lvl="0"/>
            <a:r>
              <a:rPr lang="en-US" sz="1900" dirty="0">
                <a:latin typeface="Comic Sans MS" panose="030F0702030302020204" pitchFamily="66" charset="0"/>
              </a:rPr>
              <a:t>sexual orientation </a:t>
            </a:r>
          </a:p>
          <a:p>
            <a:pPr lvl="0"/>
            <a:r>
              <a:rPr lang="en-US" sz="1900" dirty="0">
                <a:latin typeface="Comic Sans MS" panose="030F0702030302020204" pitchFamily="66" charset="0"/>
              </a:rPr>
              <a:t>language</a:t>
            </a:r>
          </a:p>
          <a:p>
            <a:pPr lvl="0"/>
            <a:r>
              <a:rPr lang="en-US" sz="1900" dirty="0">
                <a:latin typeface="Comic Sans MS" panose="030F0702030302020204" pitchFamily="66" charset="0"/>
              </a:rPr>
              <a:t>disability </a:t>
            </a:r>
          </a:p>
          <a:p>
            <a:pPr lvl="0"/>
            <a:r>
              <a:rPr lang="en-US" sz="1900" dirty="0">
                <a:latin typeface="Comic Sans MS" panose="030F0702030302020204" pitchFamily="66" charset="0"/>
              </a:rPr>
              <a:t>skills and professional backgrounds</a:t>
            </a:r>
          </a:p>
          <a:p>
            <a:pPr lvl="0"/>
            <a:r>
              <a:rPr lang="en-US" sz="1900" dirty="0">
                <a:latin typeface="Comic Sans MS" panose="030F0702030302020204" pitchFamily="66" charset="0"/>
              </a:rPr>
              <a:t>geographic base</a:t>
            </a:r>
          </a:p>
          <a:p>
            <a:pPr lvl="0"/>
            <a:r>
              <a:rPr lang="en-US" sz="1900" dirty="0">
                <a:latin typeface="Comic Sans MS" panose="030F0702030302020204" pitchFamily="66" charset="0"/>
              </a:rPr>
              <a:t>political viewpoints AND</a:t>
            </a:r>
          </a:p>
          <a:p>
            <a:pPr lvl="0"/>
            <a:r>
              <a:rPr lang="en-US" sz="1900" b="1" dirty="0">
                <a:latin typeface="Comic Sans MS" panose="030F0702030302020204" pitchFamily="66" charset="0"/>
              </a:rPr>
              <a:t>Religion</a:t>
            </a:r>
          </a:p>
          <a:p>
            <a:pPr marL="0" indent="0">
              <a:buNone/>
            </a:pPr>
            <a:endParaRPr lang="en-US" dirty="0"/>
          </a:p>
        </p:txBody>
      </p:sp>
    </p:spTree>
    <p:extLst>
      <p:ext uri="{BB962C8B-B14F-4D97-AF65-F5344CB8AC3E}">
        <p14:creationId xmlns:p14="http://schemas.microsoft.com/office/powerpoint/2010/main" val="3364760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D77BF-7FBE-43E6-8ACD-8919CAC01C30}"/>
              </a:ext>
            </a:extLst>
          </p:cNvPr>
          <p:cNvSpPr>
            <a:spLocks noGrp="1"/>
          </p:cNvSpPr>
          <p:nvPr>
            <p:ph type="title"/>
          </p:nvPr>
        </p:nvSpPr>
        <p:spPr/>
        <p:txBody>
          <a:bodyPr>
            <a:normAutofit/>
          </a:bodyPr>
          <a:lstStyle/>
          <a:p>
            <a:r>
              <a:rPr lang="en-US" sz="3200" dirty="0">
                <a:latin typeface="Comic Sans MS" panose="030F0702030302020204" pitchFamily="66" charset="0"/>
              </a:rPr>
              <a:t>How does Board Diversity add value?</a:t>
            </a:r>
          </a:p>
        </p:txBody>
      </p:sp>
      <p:sp>
        <p:nvSpPr>
          <p:cNvPr id="3" name="Content Placeholder 2">
            <a:extLst>
              <a:ext uri="{FF2B5EF4-FFF2-40B4-BE49-F238E27FC236}">
                <a16:creationId xmlns:a16="http://schemas.microsoft.com/office/drawing/2014/main" id="{886010B0-CCD7-43EE-8E0B-0A42E28C14FE}"/>
              </a:ext>
            </a:extLst>
          </p:cNvPr>
          <p:cNvSpPr>
            <a:spLocks noGrp="1"/>
          </p:cNvSpPr>
          <p:nvPr>
            <p:ph idx="1"/>
          </p:nvPr>
        </p:nvSpPr>
        <p:spPr/>
        <p:txBody>
          <a:bodyPr>
            <a:normAutofit/>
          </a:bodyPr>
          <a:lstStyle/>
          <a:p>
            <a:pPr lvl="1"/>
            <a:r>
              <a:rPr lang="en-US" sz="1800" dirty="0">
                <a:latin typeface="Comic Sans MS" panose="030F0702030302020204" pitchFamily="66" charset="0"/>
              </a:rPr>
              <a:t>Brings multiple perspectives to the table</a:t>
            </a:r>
          </a:p>
          <a:p>
            <a:pPr lvl="1"/>
            <a:r>
              <a:rPr lang="en-US" sz="1800" dirty="0">
                <a:latin typeface="Comic Sans MS" panose="030F0702030302020204" pitchFamily="66" charset="0"/>
              </a:rPr>
              <a:t>Translates the needs and aspirations of community </a:t>
            </a:r>
          </a:p>
          <a:p>
            <a:pPr lvl="1"/>
            <a:r>
              <a:rPr lang="en-US" sz="1800" dirty="0">
                <a:latin typeface="Comic Sans MS" panose="030F0702030302020204" pitchFamily="66" charset="0"/>
              </a:rPr>
              <a:t>Opens doors to community stakeholders</a:t>
            </a:r>
          </a:p>
          <a:p>
            <a:pPr lvl="1"/>
            <a:r>
              <a:rPr lang="en-US" sz="1800" dirty="0">
                <a:latin typeface="Comic Sans MS" panose="030F0702030302020204" pitchFamily="66" charset="0"/>
              </a:rPr>
              <a:t>Models inclusion to the agency’s management and staff</a:t>
            </a:r>
          </a:p>
          <a:p>
            <a:pPr lvl="1"/>
            <a:r>
              <a:rPr lang="en-US" sz="1800" dirty="0">
                <a:latin typeface="Comic Sans MS" panose="030F0702030302020204" pitchFamily="66" charset="0"/>
              </a:rPr>
              <a:t>Encourages collaboration and partnerships</a:t>
            </a:r>
          </a:p>
          <a:p>
            <a:pPr lvl="1"/>
            <a:r>
              <a:rPr lang="en-US" sz="1800" dirty="0">
                <a:latin typeface="Comic Sans MS" panose="030F0702030302020204" pitchFamily="66" charset="0"/>
              </a:rPr>
              <a:t>Increases organizations “fundability”</a:t>
            </a:r>
            <a:endParaRPr lang="en-US" sz="1800" dirty="0"/>
          </a:p>
        </p:txBody>
      </p:sp>
    </p:spTree>
    <p:extLst>
      <p:ext uri="{BB962C8B-B14F-4D97-AF65-F5344CB8AC3E}">
        <p14:creationId xmlns:p14="http://schemas.microsoft.com/office/powerpoint/2010/main" val="72209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1E70-286A-40EA-B2E7-FB4D0164A209}"/>
              </a:ext>
            </a:extLst>
          </p:cNvPr>
          <p:cNvSpPr>
            <a:spLocks noGrp="1"/>
          </p:cNvSpPr>
          <p:nvPr>
            <p:ph type="title"/>
          </p:nvPr>
        </p:nvSpPr>
        <p:spPr/>
        <p:txBody>
          <a:bodyPr/>
          <a:lstStyle/>
          <a:p>
            <a:r>
              <a:rPr lang="en-US" dirty="0">
                <a:latin typeface="Comic Sans MS" panose="030F0702030302020204" pitchFamily="66" charset="0"/>
              </a:rPr>
              <a:t>A VIEW FROM THE FIELD</a:t>
            </a:r>
          </a:p>
        </p:txBody>
      </p:sp>
      <p:sp>
        <p:nvSpPr>
          <p:cNvPr id="3" name="Content Placeholder 2">
            <a:extLst>
              <a:ext uri="{FF2B5EF4-FFF2-40B4-BE49-F238E27FC236}">
                <a16:creationId xmlns:a16="http://schemas.microsoft.com/office/drawing/2014/main" id="{6C21534B-A857-4E9A-BDE7-07C208E28A12}"/>
              </a:ext>
            </a:extLst>
          </p:cNvPr>
          <p:cNvSpPr>
            <a:spLocks noGrp="1"/>
          </p:cNvSpPr>
          <p:nvPr>
            <p:ph idx="1"/>
          </p:nvPr>
        </p:nvSpPr>
        <p:spPr/>
        <p:txBody>
          <a:bodyPr/>
          <a:lstStyle/>
          <a:p>
            <a:r>
              <a:rPr lang="en-US" dirty="0">
                <a:latin typeface="Comic Sans MS" panose="030F0702030302020204" pitchFamily="66" charset="0"/>
              </a:rPr>
              <a:t>“United Way to make more diversity on nonprofit boards part of funding process”</a:t>
            </a:r>
          </a:p>
          <a:p>
            <a:r>
              <a:rPr lang="en-US" b="1" dirty="0">
                <a:latin typeface="Comic Sans MS" panose="030F0702030302020204" pitchFamily="66" charset="0"/>
              </a:rPr>
              <a:t>The Columbus Dispatch</a:t>
            </a:r>
            <a:r>
              <a:rPr lang="en-US" dirty="0">
                <a:latin typeface="Comic Sans MS" panose="030F0702030302020204" pitchFamily="66" charset="0"/>
              </a:rPr>
              <a:t> </a:t>
            </a:r>
            <a:r>
              <a:rPr lang="en-US" b="1" dirty="0">
                <a:latin typeface="Comic Sans MS" panose="030F0702030302020204" pitchFamily="66" charset="0"/>
              </a:rPr>
              <a:t>(July 13, 2019)</a:t>
            </a:r>
            <a:br>
              <a:rPr lang="en-US" dirty="0">
                <a:latin typeface="Comic Sans MS" panose="030F0702030302020204" pitchFamily="66" charset="0"/>
              </a:rPr>
            </a:br>
            <a:r>
              <a:rPr lang="en-US" dirty="0">
                <a:latin typeface="Comic Sans MS" panose="030F0702030302020204" pitchFamily="66" charset="0"/>
              </a:rPr>
              <a:t>“When it comes to racial and ethnic diversity, Boards of nonprofit organizations often don’t look like the communities they serve. So, the United Way of Central Ohio wants to nudge them a little closer to the local demographic. Starting early in 2020, the United Way plans to include “board diversity” as part of the criteria in its next grant-application process. Charities seeking funding from the United Way will need to have diverse boards or a board-approved plan for achieving diversity</a:t>
            </a:r>
            <a:r>
              <a:rPr lang="en-US" dirty="0"/>
              <a:t>.</a:t>
            </a:r>
            <a:r>
              <a:rPr lang="en-US" dirty="0">
                <a:latin typeface="Comic Sans MS" panose="030F0702030302020204" pitchFamily="66" charset="0"/>
              </a:rPr>
              <a:t>”</a:t>
            </a:r>
          </a:p>
          <a:p>
            <a:endParaRPr lang="en-US" dirty="0"/>
          </a:p>
        </p:txBody>
      </p:sp>
    </p:spTree>
    <p:extLst>
      <p:ext uri="{BB962C8B-B14F-4D97-AF65-F5344CB8AC3E}">
        <p14:creationId xmlns:p14="http://schemas.microsoft.com/office/powerpoint/2010/main" val="176937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C3DB-07CE-48FE-B3C9-4F05202A8FE7}"/>
              </a:ext>
            </a:extLst>
          </p:cNvPr>
          <p:cNvSpPr>
            <a:spLocks noGrp="1"/>
          </p:cNvSpPr>
          <p:nvPr>
            <p:ph type="title"/>
          </p:nvPr>
        </p:nvSpPr>
        <p:spPr/>
        <p:txBody>
          <a:bodyPr/>
          <a:lstStyle/>
          <a:p>
            <a:r>
              <a:rPr lang="en-US" dirty="0">
                <a:latin typeface="Comic Sans MS" panose="030F0702030302020204" pitchFamily="66" charset="0"/>
              </a:rPr>
              <a:t>A VIEW FROM THE FIELD</a:t>
            </a:r>
          </a:p>
        </p:txBody>
      </p:sp>
      <p:sp>
        <p:nvSpPr>
          <p:cNvPr id="3" name="Content Placeholder 2">
            <a:extLst>
              <a:ext uri="{FF2B5EF4-FFF2-40B4-BE49-F238E27FC236}">
                <a16:creationId xmlns:a16="http://schemas.microsoft.com/office/drawing/2014/main" id="{F0251791-6A6C-4A37-BC4F-A0F612DC7CCA}"/>
              </a:ext>
            </a:extLst>
          </p:cNvPr>
          <p:cNvSpPr>
            <a:spLocks noGrp="1"/>
          </p:cNvSpPr>
          <p:nvPr>
            <p:ph idx="1"/>
          </p:nvPr>
        </p:nvSpPr>
        <p:spPr>
          <a:xfrm>
            <a:off x="5005137" y="803186"/>
            <a:ext cx="6395183" cy="5248622"/>
          </a:xfrm>
        </p:spPr>
        <p:txBody>
          <a:bodyPr/>
          <a:lstStyle/>
          <a:p>
            <a:pPr marL="0" indent="0">
              <a:buNone/>
            </a:pPr>
            <a:r>
              <a:rPr lang="en-US" sz="2000" b="1" dirty="0">
                <a:latin typeface="Comic Sans MS" panose="030F0702030302020204" pitchFamily="66" charset="0"/>
              </a:rPr>
              <a:t>NY Times (August 2018) </a:t>
            </a:r>
          </a:p>
          <a:p>
            <a:pPr marL="457200" lvl="1" indent="0">
              <a:buNone/>
            </a:pPr>
            <a:r>
              <a:rPr lang="en-US" sz="1800" dirty="0">
                <a:latin typeface="Comic Sans MS" panose="030F0702030302020204" pitchFamily="66" charset="0"/>
              </a:rPr>
              <a:t>“</a:t>
            </a:r>
            <a:r>
              <a:rPr lang="en-US" sz="2000" dirty="0">
                <a:latin typeface="Comic Sans MS" panose="030F0702030302020204" pitchFamily="66" charset="0"/>
              </a:rPr>
              <a:t>In August, New York City’s Mayor Bill de Blasio announced as part of his cultural plan the decision to tie funding for museums and art groups to the diversity among their employees and board members. ‘Diversity’ has become one of the biggest buzzwords of the industry.”</a:t>
            </a:r>
          </a:p>
        </p:txBody>
      </p:sp>
    </p:spTree>
    <p:extLst>
      <p:ext uri="{BB962C8B-B14F-4D97-AF65-F5344CB8AC3E}">
        <p14:creationId xmlns:p14="http://schemas.microsoft.com/office/powerpoint/2010/main" val="749411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52A2-9C92-46B3-A13F-5B036B944203}"/>
              </a:ext>
            </a:extLst>
          </p:cNvPr>
          <p:cNvSpPr>
            <a:spLocks noGrp="1"/>
          </p:cNvSpPr>
          <p:nvPr>
            <p:ph type="title"/>
          </p:nvPr>
        </p:nvSpPr>
        <p:spPr/>
        <p:txBody>
          <a:bodyPr>
            <a:normAutofit/>
          </a:bodyPr>
          <a:lstStyle/>
          <a:p>
            <a:r>
              <a:rPr lang="en-US" sz="3200" dirty="0">
                <a:latin typeface="Comic Sans MS" panose="030F0702030302020204" pitchFamily="66" charset="0"/>
              </a:rPr>
              <a:t>Progress towards Diversity</a:t>
            </a:r>
            <a:r>
              <a:rPr lang="en-US" sz="2800" dirty="0">
                <a:latin typeface="Comic Sans MS" panose="030F0702030302020204" pitchFamily="66" charset="0"/>
              </a:rPr>
              <a:t>:</a:t>
            </a:r>
            <a:br>
              <a:rPr lang="en-US" sz="2800" dirty="0">
                <a:latin typeface="Comic Sans MS" panose="030F0702030302020204" pitchFamily="66" charset="0"/>
              </a:rPr>
            </a:br>
            <a:br>
              <a:rPr lang="en-US" sz="2800" dirty="0">
                <a:latin typeface="Comic Sans MS" panose="030F0702030302020204" pitchFamily="66" charset="0"/>
              </a:rPr>
            </a:br>
            <a:r>
              <a:rPr lang="en-US" sz="2800" dirty="0">
                <a:latin typeface="Comic Sans MS" panose="030F0702030302020204" pitchFamily="66" charset="0"/>
              </a:rPr>
              <a:t>THE DATA</a:t>
            </a:r>
          </a:p>
        </p:txBody>
      </p:sp>
      <p:pic>
        <p:nvPicPr>
          <p:cNvPr id="4" name="Content Placeholder 3">
            <a:extLst>
              <a:ext uri="{FF2B5EF4-FFF2-40B4-BE49-F238E27FC236}">
                <a16:creationId xmlns:a16="http://schemas.microsoft.com/office/drawing/2014/main" id="{BC5312ED-9209-4E41-9E7A-970CC1B31744}"/>
              </a:ext>
            </a:extLst>
          </p:cNvPr>
          <p:cNvPicPr>
            <a:picLocks noGrp="1" noChangeAspect="1"/>
          </p:cNvPicPr>
          <p:nvPr>
            <p:ph idx="1"/>
          </p:nvPr>
        </p:nvPicPr>
        <p:blipFill>
          <a:blip r:embed="rId2"/>
          <a:stretch>
            <a:fillRect/>
          </a:stretch>
        </p:blipFill>
        <p:spPr>
          <a:xfrm>
            <a:off x="5118100" y="1387333"/>
            <a:ext cx="6281738" cy="4080159"/>
          </a:xfrm>
          <a:prstGeom prst="rect">
            <a:avLst/>
          </a:prstGeom>
        </p:spPr>
      </p:pic>
    </p:spTree>
    <p:extLst>
      <p:ext uri="{BB962C8B-B14F-4D97-AF65-F5344CB8AC3E}">
        <p14:creationId xmlns:p14="http://schemas.microsoft.com/office/powerpoint/2010/main" val="1071915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666C-BB93-4DB8-8BB0-B819C8CD8040}"/>
              </a:ext>
            </a:extLst>
          </p:cNvPr>
          <p:cNvSpPr>
            <a:spLocks noGrp="1"/>
          </p:cNvSpPr>
          <p:nvPr>
            <p:ph type="title"/>
          </p:nvPr>
        </p:nvSpPr>
        <p:spPr/>
        <p:txBody>
          <a:bodyPr>
            <a:normAutofit/>
          </a:bodyPr>
          <a:lstStyle/>
          <a:p>
            <a:r>
              <a:rPr lang="en-US" sz="3600" dirty="0">
                <a:latin typeface="Comic Sans MS" panose="030F0702030302020204" pitchFamily="66" charset="0"/>
              </a:rPr>
              <a:t>Board Diversity by the Numbers</a:t>
            </a:r>
          </a:p>
        </p:txBody>
      </p:sp>
      <p:sp>
        <p:nvSpPr>
          <p:cNvPr id="3" name="Content Placeholder 2">
            <a:extLst>
              <a:ext uri="{FF2B5EF4-FFF2-40B4-BE49-F238E27FC236}">
                <a16:creationId xmlns:a16="http://schemas.microsoft.com/office/drawing/2014/main" id="{8AE427E5-6E60-4E03-B2BC-C86AA0EC483B}"/>
              </a:ext>
            </a:extLst>
          </p:cNvPr>
          <p:cNvSpPr>
            <a:spLocks noGrp="1"/>
          </p:cNvSpPr>
          <p:nvPr>
            <p:ph idx="1"/>
          </p:nvPr>
        </p:nvSpPr>
        <p:spPr/>
        <p:txBody>
          <a:bodyPr>
            <a:normAutofit lnSpcReduction="10000"/>
          </a:bodyPr>
          <a:lstStyle/>
          <a:p>
            <a:r>
              <a:rPr lang="en-US" sz="2000" dirty="0">
                <a:latin typeface="Comic Sans MS" panose="030F0702030302020204" pitchFamily="66" charset="0"/>
              </a:rPr>
              <a:t>Leading with Intent (Board Source Study of 1,700 Board Chairs and Agency CEO’s) highlights a serious imbalance with regard to race and age: </a:t>
            </a:r>
          </a:p>
          <a:p>
            <a:pPr lvl="0"/>
            <a:r>
              <a:rPr lang="en-US" sz="2000" dirty="0">
                <a:latin typeface="Comic Sans MS" panose="030F0702030302020204" pitchFamily="66" charset="0"/>
              </a:rPr>
              <a:t>84% of nonprofit board members reported as white and </a:t>
            </a:r>
          </a:p>
          <a:p>
            <a:pPr lvl="0"/>
            <a:r>
              <a:rPr lang="en-US" sz="2000" dirty="0">
                <a:latin typeface="Comic Sans MS" panose="030F0702030302020204" pitchFamily="66" charset="0"/>
              </a:rPr>
              <a:t>83 % are over the age of 40</a:t>
            </a:r>
          </a:p>
          <a:p>
            <a:pPr lvl="0"/>
            <a:r>
              <a:rPr lang="en-US" sz="2000" dirty="0">
                <a:latin typeface="Comic Sans MS" panose="030F0702030302020204" pitchFamily="66" charset="0"/>
              </a:rPr>
              <a:t>Boards have looked largely the same for two decades </a:t>
            </a:r>
          </a:p>
          <a:p>
            <a:pPr lvl="0"/>
            <a:r>
              <a:rPr lang="en-US" sz="2000" dirty="0">
                <a:latin typeface="Comic Sans MS" panose="030F0702030302020204" pitchFamily="66" charset="0"/>
              </a:rPr>
              <a:t>Agency CEO’s are more likely to want to diversification of their Boards than their Board chairs. (65%-41%)</a:t>
            </a:r>
          </a:p>
          <a:p>
            <a:pPr marL="0" indent="0" algn="ctr">
              <a:buNone/>
            </a:pPr>
            <a:r>
              <a:rPr lang="en-US" sz="2000" b="1" dirty="0">
                <a:latin typeface="Comic Sans MS" panose="030F0702030302020204" pitchFamily="66" charset="0"/>
              </a:rPr>
              <a:t>No comparable data for Boards of Jewish Agencies: A Role for NJHSA ?</a:t>
            </a:r>
          </a:p>
          <a:p>
            <a:endParaRPr lang="en-US" dirty="0"/>
          </a:p>
        </p:txBody>
      </p:sp>
    </p:spTree>
    <p:extLst>
      <p:ext uri="{BB962C8B-B14F-4D97-AF65-F5344CB8AC3E}">
        <p14:creationId xmlns:p14="http://schemas.microsoft.com/office/powerpoint/2010/main" val="411867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3F9C-E4E1-4E9E-B798-0FB4B76BA124}"/>
              </a:ext>
            </a:extLst>
          </p:cNvPr>
          <p:cNvSpPr>
            <a:spLocks noGrp="1"/>
          </p:cNvSpPr>
          <p:nvPr>
            <p:ph type="title"/>
          </p:nvPr>
        </p:nvSpPr>
        <p:spPr/>
        <p:txBody>
          <a:bodyPr>
            <a:normAutofit/>
          </a:bodyPr>
          <a:lstStyle/>
          <a:p>
            <a:r>
              <a:rPr lang="en-US" sz="3600" dirty="0">
                <a:latin typeface="Comic Sans MS" panose="030F0702030302020204" pitchFamily="66" charset="0"/>
              </a:rPr>
              <a:t>Board Diversity by the Numbers</a:t>
            </a:r>
          </a:p>
        </p:txBody>
      </p:sp>
      <p:sp>
        <p:nvSpPr>
          <p:cNvPr id="6" name="Content Placeholder 5">
            <a:extLst>
              <a:ext uri="{FF2B5EF4-FFF2-40B4-BE49-F238E27FC236}">
                <a16:creationId xmlns:a16="http://schemas.microsoft.com/office/drawing/2014/main" id="{DEF6AE7C-F212-4AB4-9E30-1B862D35E037}"/>
              </a:ext>
            </a:extLst>
          </p:cNvPr>
          <p:cNvSpPr>
            <a:spLocks noGrp="1"/>
          </p:cNvSpPr>
          <p:nvPr>
            <p:ph idx="1"/>
          </p:nvPr>
        </p:nvSpPr>
        <p:spPr/>
        <p:txBody>
          <a:bodyPr>
            <a:normAutofit/>
          </a:bodyPr>
          <a:lstStyle/>
          <a:p>
            <a:pPr marL="0" indent="0">
              <a:buNone/>
            </a:pPr>
            <a:r>
              <a:rPr lang="en-US" sz="2400" dirty="0">
                <a:latin typeface="Comic Sans MS" panose="030F0702030302020204" pitchFamily="66" charset="0"/>
              </a:rPr>
              <a:t>Research Finding:</a:t>
            </a:r>
          </a:p>
          <a:p>
            <a:r>
              <a:rPr lang="en-US" sz="2400" dirty="0">
                <a:latin typeface="Comic Sans MS" panose="030F0702030302020204" pitchFamily="66" charset="0"/>
              </a:rPr>
              <a:t>Avoiding “tokenism” requires 30% of a Board’s membership to represent other cohorts than the majority of members. </a:t>
            </a:r>
          </a:p>
          <a:p>
            <a:r>
              <a:rPr lang="en-US" sz="2400" dirty="0">
                <a:latin typeface="Comic Sans MS" panose="030F0702030302020204" pitchFamily="66" charset="0"/>
              </a:rPr>
              <a:t>Missing: Data on Boards of Jewish Agencies</a:t>
            </a:r>
          </a:p>
        </p:txBody>
      </p:sp>
    </p:spTree>
    <p:extLst>
      <p:ext uri="{BB962C8B-B14F-4D97-AF65-F5344CB8AC3E}">
        <p14:creationId xmlns:p14="http://schemas.microsoft.com/office/powerpoint/2010/main" val="2743978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C6D3-B48B-4C04-866C-C6BDF7334ADB}"/>
              </a:ext>
            </a:extLst>
          </p:cNvPr>
          <p:cNvSpPr>
            <a:spLocks noGrp="1"/>
          </p:cNvSpPr>
          <p:nvPr>
            <p:ph type="title"/>
          </p:nvPr>
        </p:nvSpPr>
        <p:spPr/>
        <p:txBody>
          <a:bodyPr>
            <a:normAutofit/>
          </a:bodyPr>
          <a:lstStyle/>
          <a:p>
            <a:r>
              <a:rPr lang="en-US" sz="3200" dirty="0">
                <a:latin typeface="Comic Sans MS" panose="030F0702030302020204" pitchFamily="66" charset="0"/>
              </a:rPr>
              <a:t>To Make Positive Change -</a:t>
            </a:r>
            <a:br>
              <a:rPr lang="en-US" sz="3200" dirty="0">
                <a:latin typeface="Comic Sans MS" panose="030F0702030302020204" pitchFamily="66" charset="0"/>
              </a:rPr>
            </a:br>
            <a:r>
              <a:rPr lang="en-US" sz="3200" dirty="0">
                <a:latin typeface="Comic Sans MS" panose="030F0702030302020204" pitchFamily="66" charset="0"/>
              </a:rPr>
              <a:t>Ask the Right Questions</a:t>
            </a:r>
          </a:p>
        </p:txBody>
      </p:sp>
      <p:pic>
        <p:nvPicPr>
          <p:cNvPr id="4" name="Content Placeholder 3">
            <a:extLst>
              <a:ext uri="{FF2B5EF4-FFF2-40B4-BE49-F238E27FC236}">
                <a16:creationId xmlns:a16="http://schemas.microsoft.com/office/drawing/2014/main" id="{534D9E70-9A58-4BBC-9340-19D738344900}"/>
              </a:ext>
            </a:extLst>
          </p:cNvPr>
          <p:cNvPicPr>
            <a:picLocks noGrp="1" noChangeAspect="1"/>
          </p:cNvPicPr>
          <p:nvPr>
            <p:ph idx="1"/>
          </p:nvPr>
        </p:nvPicPr>
        <p:blipFill>
          <a:blip r:embed="rId2"/>
          <a:stretch>
            <a:fillRect/>
          </a:stretch>
        </p:blipFill>
        <p:spPr>
          <a:xfrm>
            <a:off x="5118100" y="1169949"/>
            <a:ext cx="6281738" cy="4514927"/>
          </a:xfrm>
          <a:prstGeom prst="rect">
            <a:avLst/>
          </a:prstGeom>
        </p:spPr>
      </p:pic>
    </p:spTree>
    <p:extLst>
      <p:ext uri="{BB962C8B-B14F-4D97-AF65-F5344CB8AC3E}">
        <p14:creationId xmlns:p14="http://schemas.microsoft.com/office/powerpoint/2010/main" val="3988838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63803-17FE-4BFA-B5DA-A3BE939977A0}"/>
              </a:ext>
            </a:extLst>
          </p:cNvPr>
          <p:cNvSpPr>
            <a:spLocks noGrp="1"/>
          </p:cNvSpPr>
          <p:nvPr>
            <p:ph type="title"/>
          </p:nvPr>
        </p:nvSpPr>
        <p:spPr/>
        <p:txBody>
          <a:bodyPr>
            <a:normAutofit/>
          </a:bodyPr>
          <a:lstStyle/>
          <a:p>
            <a:r>
              <a:rPr lang="en-US" sz="3600" dirty="0">
                <a:latin typeface="Comic Sans MS" panose="030F0702030302020204" pitchFamily="66" charset="0"/>
              </a:rPr>
              <a:t>Ask Your Board to Consider</a:t>
            </a:r>
            <a:r>
              <a:rPr lang="en-US" sz="2800" dirty="0"/>
              <a:t>…</a:t>
            </a:r>
            <a:br>
              <a:rPr lang="en-US" sz="2800" dirty="0"/>
            </a:br>
            <a:endParaRPr lang="en-US" sz="2800" dirty="0"/>
          </a:p>
        </p:txBody>
      </p:sp>
      <p:sp>
        <p:nvSpPr>
          <p:cNvPr id="3" name="Content Placeholder 2">
            <a:extLst>
              <a:ext uri="{FF2B5EF4-FFF2-40B4-BE49-F238E27FC236}">
                <a16:creationId xmlns:a16="http://schemas.microsoft.com/office/drawing/2014/main" id="{4524209F-296B-428F-9959-0E1FAC00308F}"/>
              </a:ext>
            </a:extLst>
          </p:cNvPr>
          <p:cNvSpPr>
            <a:spLocks noGrp="1"/>
          </p:cNvSpPr>
          <p:nvPr>
            <p:ph idx="1"/>
          </p:nvPr>
        </p:nvSpPr>
        <p:spPr/>
        <p:txBody>
          <a:bodyPr/>
          <a:lstStyle/>
          <a:p>
            <a:pPr lvl="0"/>
            <a:r>
              <a:rPr lang="en-US" dirty="0">
                <a:latin typeface="Comic Sans MS" panose="030F0702030302020204" pitchFamily="66" charset="0"/>
              </a:rPr>
              <a:t>Is your organization’s reputation negatively (or positively) impacted by your Board’s current composition?</a:t>
            </a:r>
          </a:p>
          <a:p>
            <a:pPr lvl="0"/>
            <a:r>
              <a:rPr lang="en-US" dirty="0">
                <a:latin typeface="Comic Sans MS" panose="030F0702030302020204" pitchFamily="66" charset="0"/>
              </a:rPr>
              <a:t>If someone were to make assumptions about your organizational values based upon your board composition what would they be likely to think?</a:t>
            </a:r>
          </a:p>
          <a:p>
            <a:pPr lvl="0"/>
            <a:r>
              <a:rPr lang="en-US" dirty="0">
                <a:latin typeface="Comic Sans MS" panose="030F0702030302020204" pitchFamily="66" charset="0"/>
              </a:rPr>
              <a:t>How well are you bringing your clients’/communities perspectives, needs, feedback and priorities into your strategic boardroom discussions?</a:t>
            </a:r>
          </a:p>
          <a:p>
            <a:pPr lvl="0"/>
            <a:r>
              <a:rPr lang="en-US" dirty="0">
                <a:latin typeface="Comic Sans MS" panose="030F0702030302020204" pitchFamily="66" charset="0"/>
              </a:rPr>
              <a:t>Do you ever feel you are making decisions without fully understanding how they may affect those you serve?</a:t>
            </a:r>
          </a:p>
          <a:p>
            <a:endParaRPr lang="en-US" dirty="0"/>
          </a:p>
        </p:txBody>
      </p:sp>
    </p:spTree>
    <p:extLst>
      <p:ext uri="{BB962C8B-B14F-4D97-AF65-F5344CB8AC3E}">
        <p14:creationId xmlns:p14="http://schemas.microsoft.com/office/powerpoint/2010/main" val="94519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9543-0D23-49D8-8DD8-1FFCF87565A6}"/>
              </a:ext>
            </a:extLst>
          </p:cNvPr>
          <p:cNvSpPr>
            <a:spLocks noGrp="1"/>
          </p:cNvSpPr>
          <p:nvPr>
            <p:ph type="title"/>
          </p:nvPr>
        </p:nvSpPr>
        <p:spPr/>
        <p:txBody>
          <a:bodyPr>
            <a:normAutofit/>
          </a:bodyPr>
          <a:lstStyle/>
          <a:p>
            <a:r>
              <a:rPr lang="en-US" sz="3200" dirty="0">
                <a:latin typeface="Comic Sans MS" panose="030F0702030302020204" pitchFamily="66" charset="0"/>
              </a:rPr>
              <a:t>The Elephant  in our Boardrooms</a:t>
            </a:r>
          </a:p>
        </p:txBody>
      </p:sp>
      <p:sp>
        <p:nvSpPr>
          <p:cNvPr id="3" name="Content Placeholder 2">
            <a:extLst>
              <a:ext uri="{FF2B5EF4-FFF2-40B4-BE49-F238E27FC236}">
                <a16:creationId xmlns:a16="http://schemas.microsoft.com/office/drawing/2014/main" id="{8CDACCA6-0A38-40AB-A86A-7F10F6BBD24C}"/>
              </a:ext>
            </a:extLst>
          </p:cNvPr>
          <p:cNvSpPr>
            <a:spLocks noGrp="1"/>
          </p:cNvSpPr>
          <p:nvPr>
            <p:ph idx="1"/>
          </p:nvPr>
        </p:nvSpPr>
        <p:spPr/>
        <p:txBody>
          <a:bodyPr/>
          <a:lstStyle/>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r>
              <a:rPr lang="en-US" sz="2400" dirty="0">
                <a:latin typeface="Comic Sans MS" panose="030F0702030302020204" pitchFamily="66" charset="0"/>
              </a:rPr>
              <a:t>How do Jewish Agency Boards diversify while retaining their Jewish identity? </a:t>
            </a:r>
          </a:p>
        </p:txBody>
      </p:sp>
      <p:pic>
        <p:nvPicPr>
          <p:cNvPr id="4" name="Picture 3">
            <a:extLst>
              <a:ext uri="{FF2B5EF4-FFF2-40B4-BE49-F238E27FC236}">
                <a16:creationId xmlns:a16="http://schemas.microsoft.com/office/drawing/2014/main" id="{5AB07076-173B-4833-B696-05C5B3ED9F0F}"/>
              </a:ext>
            </a:extLst>
          </p:cNvPr>
          <p:cNvPicPr>
            <a:picLocks noChangeAspect="1"/>
          </p:cNvPicPr>
          <p:nvPr/>
        </p:nvPicPr>
        <p:blipFill>
          <a:blip r:embed="rId2"/>
          <a:stretch>
            <a:fillRect/>
          </a:stretch>
        </p:blipFill>
        <p:spPr>
          <a:xfrm>
            <a:off x="5345722" y="1467786"/>
            <a:ext cx="3775009" cy="2837514"/>
          </a:xfrm>
          <a:prstGeom prst="rect">
            <a:avLst/>
          </a:prstGeom>
        </p:spPr>
      </p:pic>
    </p:spTree>
    <p:extLst>
      <p:ext uri="{BB962C8B-B14F-4D97-AF65-F5344CB8AC3E}">
        <p14:creationId xmlns:p14="http://schemas.microsoft.com/office/powerpoint/2010/main" val="1710536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6091-E9CB-4B8C-BFDB-166A20E06CFD}"/>
              </a:ext>
            </a:extLst>
          </p:cNvPr>
          <p:cNvSpPr>
            <a:spLocks noGrp="1"/>
          </p:cNvSpPr>
          <p:nvPr>
            <p:ph type="title"/>
          </p:nvPr>
        </p:nvSpPr>
        <p:spPr/>
        <p:txBody>
          <a:bodyPr>
            <a:normAutofit fontScale="90000"/>
          </a:bodyPr>
          <a:lstStyle/>
          <a:p>
            <a:br>
              <a:rPr lang="en-US" sz="3200" dirty="0">
                <a:latin typeface="Comic Sans MS" panose="030F0702030302020204" pitchFamily="66" charset="0"/>
              </a:rPr>
            </a:br>
            <a:r>
              <a:rPr lang="en-US" sz="3200" dirty="0">
                <a:latin typeface="Comic Sans MS" panose="030F0702030302020204" pitchFamily="66" charset="0"/>
              </a:rPr>
              <a:t>Jewish Human Service Agencies and Diversity : </a:t>
            </a:r>
            <a:br>
              <a:rPr lang="en-US" sz="3200" dirty="0">
                <a:latin typeface="Comic Sans MS" panose="030F0702030302020204" pitchFamily="66" charset="0"/>
              </a:rPr>
            </a:br>
            <a:br>
              <a:rPr lang="en-US" sz="3200" dirty="0">
                <a:latin typeface="Comic Sans MS" panose="030F0702030302020204" pitchFamily="66" charset="0"/>
              </a:rPr>
            </a:br>
            <a:r>
              <a:rPr lang="en-US" sz="3200" dirty="0">
                <a:latin typeface="Comic Sans MS" panose="030F0702030302020204" pitchFamily="66" charset="0"/>
              </a:rPr>
              <a:t>The Current Environment </a:t>
            </a:r>
            <a:br>
              <a:rPr lang="en-US" dirty="0"/>
            </a:br>
            <a:endParaRPr lang="en-US" dirty="0"/>
          </a:p>
        </p:txBody>
      </p:sp>
      <p:sp>
        <p:nvSpPr>
          <p:cNvPr id="3" name="Content Placeholder 2">
            <a:extLst>
              <a:ext uri="{FF2B5EF4-FFF2-40B4-BE49-F238E27FC236}">
                <a16:creationId xmlns:a16="http://schemas.microsoft.com/office/drawing/2014/main" id="{134D1867-A6F2-4158-8862-303B823DB80D}"/>
              </a:ext>
            </a:extLst>
          </p:cNvPr>
          <p:cNvSpPr>
            <a:spLocks noGrp="1"/>
          </p:cNvSpPr>
          <p:nvPr>
            <p:ph idx="1"/>
          </p:nvPr>
        </p:nvSpPr>
        <p:spPr/>
        <p:txBody>
          <a:bodyPr>
            <a:normAutofit/>
          </a:bodyPr>
          <a:lstStyle/>
          <a:p>
            <a:pPr lvl="0"/>
            <a:endParaRPr lang="en-US" sz="2000" dirty="0">
              <a:latin typeface="Comic Sans MS" panose="030F0702030302020204" pitchFamily="66" charset="0"/>
            </a:endParaRPr>
          </a:p>
          <a:p>
            <a:pPr lvl="0"/>
            <a:r>
              <a:rPr lang="en-US" sz="2000" dirty="0">
                <a:latin typeface="Comic Sans MS" panose="030F0702030302020204" pitchFamily="66" charset="0"/>
              </a:rPr>
              <a:t>Most Jewish Agencies are no longer serving exclusively Jewish clientele</a:t>
            </a:r>
          </a:p>
          <a:p>
            <a:pPr marL="457200" lvl="1" indent="0">
              <a:buNone/>
            </a:pPr>
            <a:r>
              <a:rPr lang="en-US" sz="2000" dirty="0">
                <a:latin typeface="Comic Sans MS" panose="030F0702030302020204" pitchFamily="66" charset="0"/>
              </a:rPr>
              <a:t>(Requirement of public and some private funding)</a:t>
            </a:r>
          </a:p>
          <a:p>
            <a:pPr lvl="0"/>
            <a:r>
              <a:rPr lang="en-US" sz="2000" dirty="0">
                <a:latin typeface="Comic Sans MS" panose="030F0702030302020204" pitchFamily="66" charset="0"/>
              </a:rPr>
              <a:t>The demands of cultural competency and positive community relations necessitates a diverse staff </a:t>
            </a:r>
          </a:p>
          <a:p>
            <a:pPr lvl="0"/>
            <a:r>
              <a:rPr lang="en-US" sz="2000" dirty="0">
                <a:latin typeface="Comic Sans MS" panose="030F0702030302020204" pitchFamily="66" charset="0"/>
              </a:rPr>
              <a:t>Anecdotal Finding (True or False): The majority of Jewish agency Board’s have a majority of Jewish Board members</a:t>
            </a:r>
          </a:p>
          <a:p>
            <a:pPr lvl="0"/>
            <a:endParaRPr lang="en-US" sz="2000" dirty="0">
              <a:latin typeface="Comic Sans MS" panose="030F0702030302020204" pitchFamily="66" charset="0"/>
            </a:endParaRPr>
          </a:p>
          <a:p>
            <a:endParaRPr lang="en-US" dirty="0"/>
          </a:p>
        </p:txBody>
      </p:sp>
    </p:spTree>
    <p:extLst>
      <p:ext uri="{BB962C8B-B14F-4D97-AF65-F5344CB8AC3E}">
        <p14:creationId xmlns:p14="http://schemas.microsoft.com/office/powerpoint/2010/main" val="2508761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04E07-63FD-485F-8941-F59E2E3F033E}"/>
              </a:ext>
            </a:extLst>
          </p:cNvPr>
          <p:cNvSpPr>
            <a:spLocks noGrp="1"/>
          </p:cNvSpPr>
          <p:nvPr>
            <p:ph type="title"/>
          </p:nvPr>
        </p:nvSpPr>
        <p:spPr/>
        <p:txBody>
          <a:bodyPr>
            <a:normAutofit fontScale="90000"/>
          </a:bodyPr>
          <a:lstStyle/>
          <a:p>
            <a:br>
              <a:rPr lang="en-US" sz="3200" dirty="0">
                <a:latin typeface="Comic Sans MS" panose="030F0702030302020204" pitchFamily="66" charset="0"/>
              </a:rPr>
            </a:br>
            <a:r>
              <a:rPr lang="en-US" sz="3200" dirty="0">
                <a:latin typeface="Comic Sans MS" panose="030F0702030302020204" pitchFamily="66" charset="0"/>
              </a:rPr>
              <a:t>What Defines a Jewish Agency as “Jewish”?</a:t>
            </a:r>
            <a:br>
              <a:rPr lang="en-US" sz="3200" dirty="0">
                <a:latin typeface="Comic Sans MS" panose="030F0702030302020204" pitchFamily="66" charset="0"/>
              </a:rPr>
            </a:br>
            <a:br>
              <a:rPr lang="en-US" sz="3200" dirty="0">
                <a:latin typeface="Comic Sans MS" panose="030F0702030302020204" pitchFamily="66" charset="0"/>
              </a:rPr>
            </a:br>
            <a:r>
              <a:rPr lang="en-US" sz="3200" dirty="0">
                <a:latin typeface="Comic Sans MS" panose="030F0702030302020204" pitchFamily="66" charset="0"/>
              </a:rPr>
              <a:t>One Size Does Not Fit All</a:t>
            </a:r>
            <a:br>
              <a:rPr lang="en-US" sz="3200" dirty="0">
                <a:latin typeface="Comic Sans MS" panose="030F0702030302020204" pitchFamily="66" charset="0"/>
              </a:rPr>
            </a:br>
            <a:endParaRPr lang="en-US" sz="3200"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52CA6112-6D7F-45FC-ACC7-FE33E059BDF7}"/>
              </a:ext>
            </a:extLst>
          </p:cNvPr>
          <p:cNvSpPr>
            <a:spLocks noGrp="1"/>
          </p:cNvSpPr>
          <p:nvPr>
            <p:ph idx="1"/>
          </p:nvPr>
        </p:nvSpPr>
        <p:spPr/>
        <p:txBody>
          <a:bodyPr>
            <a:normAutofit fontScale="92500" lnSpcReduction="20000"/>
          </a:bodyPr>
          <a:lstStyle/>
          <a:p>
            <a:pPr marL="0" indent="0">
              <a:buNone/>
            </a:pPr>
            <a:endParaRPr lang="en-US" dirty="0"/>
          </a:p>
          <a:p>
            <a:pPr marL="0" indent="0">
              <a:buNone/>
            </a:pPr>
            <a:r>
              <a:rPr lang="en-US" sz="2000" b="1" dirty="0"/>
              <a:t> </a:t>
            </a:r>
            <a:r>
              <a:rPr lang="en-US" sz="2000" b="1" dirty="0">
                <a:latin typeface="Comic Sans MS" panose="030F0702030302020204" pitchFamily="66" charset="0"/>
              </a:rPr>
              <a:t>Is it that…</a:t>
            </a:r>
          </a:p>
          <a:p>
            <a:pPr lvl="0"/>
            <a:r>
              <a:rPr lang="en-US" sz="1900" dirty="0">
                <a:latin typeface="Comic Sans MS" panose="030F0702030302020204" pitchFamily="66" charset="0"/>
              </a:rPr>
              <a:t>Primary funding comes from Jewish Federations, funders, donors?</a:t>
            </a:r>
          </a:p>
          <a:p>
            <a:pPr lvl="0"/>
            <a:r>
              <a:rPr lang="en-US" sz="1900" dirty="0">
                <a:latin typeface="Comic Sans MS" panose="030F0702030302020204" pitchFamily="66" charset="0"/>
              </a:rPr>
              <a:t>Jewish census (client and staff) is substantial in  size and scope?</a:t>
            </a:r>
          </a:p>
          <a:p>
            <a:pPr lvl="0"/>
            <a:r>
              <a:rPr lang="en-US" sz="1900" dirty="0">
                <a:latin typeface="Comic Sans MS" panose="030F0702030302020204" pitchFamily="66" charset="0"/>
              </a:rPr>
              <a:t>Agency’s mission, vision and policies are defined in terms of Jewish values?</a:t>
            </a:r>
          </a:p>
          <a:p>
            <a:pPr lvl="0"/>
            <a:r>
              <a:rPr lang="en-US" sz="1900" dirty="0">
                <a:latin typeface="Comic Sans MS" panose="030F0702030302020204" pitchFamily="66" charset="0"/>
              </a:rPr>
              <a:t>Programs and services are in part or wholly designed for the Jewish community? </a:t>
            </a:r>
          </a:p>
          <a:p>
            <a:r>
              <a:rPr lang="en-US" sz="1900" dirty="0">
                <a:latin typeface="Comic Sans MS" panose="030F0702030302020204" pitchFamily="66" charset="0"/>
              </a:rPr>
              <a:t>Agency is branded as a Jewish Human Service Agency  ? </a:t>
            </a:r>
            <a:r>
              <a:rPr lang="en-US" sz="1900" b="1" dirty="0">
                <a:latin typeface="Comic Sans MS" panose="030F0702030302020204" pitchFamily="66" charset="0"/>
              </a:rPr>
              <a:t>AND/OR</a:t>
            </a:r>
            <a:endParaRPr lang="en-US" sz="1900" dirty="0">
              <a:latin typeface="Comic Sans MS" panose="030F0702030302020204" pitchFamily="66" charset="0"/>
            </a:endParaRPr>
          </a:p>
          <a:p>
            <a:pPr lvl="0"/>
            <a:r>
              <a:rPr lang="en-US" sz="1900" b="1" dirty="0">
                <a:latin typeface="Comic Sans MS" panose="030F0702030302020204" pitchFamily="66" charset="0"/>
              </a:rPr>
              <a:t>Agency Leadership is Jewish? </a:t>
            </a:r>
          </a:p>
          <a:p>
            <a:pPr lvl="1"/>
            <a:r>
              <a:rPr lang="en-US" sz="1900" b="1" dirty="0">
                <a:latin typeface="Comic Sans MS" panose="030F0702030302020204" pitchFamily="66" charset="0"/>
              </a:rPr>
              <a:t>Board</a:t>
            </a:r>
          </a:p>
          <a:p>
            <a:pPr lvl="1"/>
            <a:r>
              <a:rPr lang="en-US" sz="1900" b="1" dirty="0">
                <a:latin typeface="Comic Sans MS" panose="030F0702030302020204" pitchFamily="66" charset="0"/>
              </a:rPr>
              <a:t>CEO </a:t>
            </a:r>
          </a:p>
          <a:p>
            <a:pPr marL="0" indent="0">
              <a:buNone/>
            </a:pPr>
            <a:endParaRPr lang="en-US" sz="1400" dirty="0"/>
          </a:p>
          <a:p>
            <a:endParaRPr lang="en-US" dirty="0"/>
          </a:p>
        </p:txBody>
      </p:sp>
    </p:spTree>
    <p:extLst>
      <p:ext uri="{BB962C8B-B14F-4D97-AF65-F5344CB8AC3E}">
        <p14:creationId xmlns:p14="http://schemas.microsoft.com/office/powerpoint/2010/main" val="178985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1E67F-8D08-4577-984B-8835F4AB2312}"/>
              </a:ext>
            </a:extLst>
          </p:cNvPr>
          <p:cNvSpPr>
            <a:spLocks noGrp="1"/>
          </p:cNvSpPr>
          <p:nvPr>
            <p:ph type="title"/>
          </p:nvPr>
        </p:nvSpPr>
        <p:spPr/>
        <p:txBody>
          <a:bodyPr>
            <a:noAutofit/>
          </a:bodyPr>
          <a:lstStyle/>
          <a:p>
            <a:r>
              <a:rPr lang="en-US" sz="3200" dirty="0">
                <a:latin typeface="Comic Sans MS" panose="030F0702030302020204" pitchFamily="66" charset="0"/>
              </a:rPr>
              <a:t>Is a Fully Jewish Board an Agency’s Last Bastion of “JEWISH”?</a:t>
            </a:r>
          </a:p>
        </p:txBody>
      </p:sp>
      <p:sp>
        <p:nvSpPr>
          <p:cNvPr id="3" name="Content Placeholder 2">
            <a:extLst>
              <a:ext uri="{FF2B5EF4-FFF2-40B4-BE49-F238E27FC236}">
                <a16:creationId xmlns:a16="http://schemas.microsoft.com/office/drawing/2014/main" id="{988078DC-4175-4E0F-B2CD-BEA50E671F33}"/>
              </a:ext>
            </a:extLst>
          </p:cNvPr>
          <p:cNvSpPr>
            <a:spLocks noGrp="1"/>
          </p:cNvSpPr>
          <p:nvPr>
            <p:ph idx="1"/>
          </p:nvPr>
        </p:nvSpPr>
        <p:spPr/>
        <p:txBody>
          <a:bodyPr/>
          <a:lstStyle/>
          <a:p>
            <a:pPr marL="0" indent="0">
              <a:buNone/>
            </a:pPr>
            <a:r>
              <a:rPr lang="en-US" sz="2800" dirty="0">
                <a:latin typeface="Comic Sans MS" panose="030F0702030302020204" pitchFamily="66" charset="0"/>
              </a:rPr>
              <a:t>Explicit and implicit pressure from some Federations, Jewish foundations, communities and donors. YET…</a:t>
            </a:r>
          </a:p>
          <a:p>
            <a:pPr marL="0" indent="0" algn="ctr">
              <a:buNone/>
            </a:pPr>
            <a:r>
              <a:rPr lang="en-US" sz="2800" dirty="0">
                <a:latin typeface="Comic Sans MS" panose="030F0702030302020204" pitchFamily="66" charset="0"/>
              </a:rPr>
              <a:t>“The times they are a changing”</a:t>
            </a:r>
          </a:p>
          <a:p>
            <a:pPr marL="0" indent="0" algn="ctr">
              <a:buNone/>
            </a:pPr>
            <a:r>
              <a:rPr lang="en-US" sz="2800" dirty="0">
                <a:latin typeface="Comic Sans MS" panose="030F0702030302020204" pitchFamily="66" charset="0"/>
              </a:rPr>
              <a:t>(With apologies to Dylan) or are they??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7373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48E1-0A25-4668-83A3-25C3F98CFAEE}"/>
              </a:ext>
            </a:extLst>
          </p:cNvPr>
          <p:cNvSpPr>
            <a:spLocks noGrp="1"/>
          </p:cNvSpPr>
          <p:nvPr>
            <p:ph type="title"/>
          </p:nvPr>
        </p:nvSpPr>
        <p:spPr/>
        <p:txBody>
          <a:bodyPr>
            <a:normAutofit/>
          </a:bodyPr>
          <a:lstStyle/>
          <a:p>
            <a:r>
              <a:rPr lang="en-US" sz="3600" dirty="0">
                <a:latin typeface="Comic Sans MS" panose="030F0702030302020204" pitchFamily="66" charset="0"/>
              </a:rPr>
              <a:t>Key Questions</a:t>
            </a:r>
          </a:p>
        </p:txBody>
      </p:sp>
      <p:sp>
        <p:nvSpPr>
          <p:cNvPr id="3" name="Content Placeholder 2">
            <a:extLst>
              <a:ext uri="{FF2B5EF4-FFF2-40B4-BE49-F238E27FC236}">
                <a16:creationId xmlns:a16="http://schemas.microsoft.com/office/drawing/2014/main" id="{0D3A2E20-4FD4-4ADC-9DCB-4842862E9E27}"/>
              </a:ext>
            </a:extLst>
          </p:cNvPr>
          <p:cNvSpPr>
            <a:spLocks noGrp="1"/>
          </p:cNvSpPr>
          <p:nvPr>
            <p:ph idx="1"/>
          </p:nvPr>
        </p:nvSpPr>
        <p:spPr/>
        <p:txBody>
          <a:bodyPr/>
          <a:lstStyle/>
          <a:p>
            <a:pPr lvl="0"/>
            <a:r>
              <a:rPr lang="en-US" sz="2400" dirty="0">
                <a:latin typeface="Comic Sans MS" panose="030F0702030302020204" pitchFamily="66" charset="0"/>
              </a:rPr>
              <a:t>How can Jewish boards effectively diversify while retaining their Jewish identity?</a:t>
            </a:r>
          </a:p>
          <a:p>
            <a:pPr lvl="0"/>
            <a:r>
              <a:rPr lang="en-US" sz="2400" dirty="0">
                <a:latin typeface="Comic Sans MS" panose="030F0702030302020204" pitchFamily="66" charset="0"/>
              </a:rPr>
              <a:t>Is there the danger of a tipping point? A point of no return? </a:t>
            </a:r>
          </a:p>
          <a:p>
            <a:pPr lvl="0"/>
            <a:r>
              <a:rPr lang="en-US" sz="2400" dirty="0">
                <a:latin typeface="Comic Sans MS" panose="030F0702030302020204" pitchFamily="66" charset="0"/>
              </a:rPr>
              <a:t>Lack of data in the professional Jewish communal world to provide guidance</a:t>
            </a:r>
          </a:p>
          <a:p>
            <a:pPr lvl="0"/>
            <a:r>
              <a:rPr lang="en-US" sz="2400" dirty="0">
                <a:latin typeface="Comic Sans MS" panose="030F0702030302020204" pitchFamily="66" charset="0"/>
              </a:rPr>
              <a:t>NJHSA is looking to you its agencies to fill the breach?</a:t>
            </a:r>
          </a:p>
          <a:p>
            <a:endParaRPr lang="en-US" dirty="0"/>
          </a:p>
        </p:txBody>
      </p:sp>
    </p:spTree>
    <p:extLst>
      <p:ext uri="{BB962C8B-B14F-4D97-AF65-F5344CB8AC3E}">
        <p14:creationId xmlns:p14="http://schemas.microsoft.com/office/powerpoint/2010/main" val="1514670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ACA9-1550-4729-B48C-A80E8DD26E73}"/>
              </a:ext>
            </a:extLst>
          </p:cNvPr>
          <p:cNvSpPr>
            <a:spLocks noGrp="1"/>
          </p:cNvSpPr>
          <p:nvPr>
            <p:ph type="title"/>
          </p:nvPr>
        </p:nvSpPr>
        <p:spPr>
          <a:xfrm>
            <a:off x="791680" y="2281199"/>
            <a:ext cx="3595930" cy="2879801"/>
          </a:xfrm>
        </p:spPr>
        <p:txBody>
          <a:bodyPr>
            <a:noAutofit/>
          </a:bodyPr>
          <a:lstStyle/>
          <a:p>
            <a:r>
              <a:rPr lang="en-US" sz="3500" dirty="0">
                <a:latin typeface="Comic Sans MS" panose="030F0702030302020204" pitchFamily="66" charset="0"/>
              </a:rPr>
              <a:t>#1 </a:t>
            </a:r>
            <a:br>
              <a:rPr lang="en-US" sz="3500" dirty="0">
                <a:latin typeface="Comic Sans MS" panose="030F0702030302020204" pitchFamily="66" charset="0"/>
              </a:rPr>
            </a:br>
            <a:r>
              <a:rPr lang="en-US" sz="3500" dirty="0">
                <a:latin typeface="Comic Sans MS" panose="030F0702030302020204" pitchFamily="66" charset="0"/>
              </a:rPr>
              <a:t>What Makes a Jewish Agency’s Board, Jewish?</a:t>
            </a:r>
            <a:br>
              <a:rPr lang="en-US" sz="3600" dirty="0">
                <a:latin typeface="Comic Sans MS" panose="030F0702030302020204" pitchFamily="66" charset="0"/>
              </a:rPr>
            </a:br>
            <a:endParaRPr lang="en-US" sz="3600"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B7BF8C0B-E007-4C3F-988B-A85318FE459D}"/>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pPr marL="0" indent="0" algn="ctr">
              <a:buNone/>
            </a:pPr>
            <a:r>
              <a:rPr lang="en-US" sz="2800" dirty="0">
                <a:latin typeface="Comic Sans MS" panose="030F0702030302020204" pitchFamily="66" charset="0"/>
              </a:rPr>
              <a:t>“If you don’t know where you are going, any road will get you there.” </a:t>
            </a:r>
          </a:p>
          <a:p>
            <a:endParaRPr lang="en-US" dirty="0"/>
          </a:p>
        </p:txBody>
      </p:sp>
      <p:pic>
        <p:nvPicPr>
          <p:cNvPr id="4" name="Picture 3">
            <a:extLst>
              <a:ext uri="{FF2B5EF4-FFF2-40B4-BE49-F238E27FC236}">
                <a16:creationId xmlns:a16="http://schemas.microsoft.com/office/drawing/2014/main" id="{0BE3A27F-8F1E-4BAD-A79B-A6A93B257983}"/>
              </a:ext>
            </a:extLst>
          </p:cNvPr>
          <p:cNvPicPr>
            <a:picLocks noChangeAspect="1"/>
          </p:cNvPicPr>
          <p:nvPr/>
        </p:nvPicPr>
        <p:blipFill>
          <a:blip r:embed="rId2"/>
          <a:stretch>
            <a:fillRect/>
          </a:stretch>
        </p:blipFill>
        <p:spPr>
          <a:xfrm>
            <a:off x="6337300" y="949208"/>
            <a:ext cx="2705100" cy="2771892"/>
          </a:xfrm>
          <a:prstGeom prst="rect">
            <a:avLst/>
          </a:prstGeom>
        </p:spPr>
      </p:pic>
    </p:spTree>
    <p:extLst>
      <p:ext uri="{BB962C8B-B14F-4D97-AF65-F5344CB8AC3E}">
        <p14:creationId xmlns:p14="http://schemas.microsoft.com/office/powerpoint/2010/main" val="185607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1588-4FA8-4670-93F6-D139421E10D6}"/>
              </a:ext>
            </a:extLst>
          </p:cNvPr>
          <p:cNvSpPr>
            <a:spLocks noGrp="1"/>
          </p:cNvSpPr>
          <p:nvPr>
            <p:ph type="title"/>
          </p:nvPr>
        </p:nvSpPr>
        <p:spPr/>
        <p:txBody>
          <a:bodyPr>
            <a:noAutofit/>
          </a:bodyPr>
          <a:lstStyle/>
          <a:p>
            <a:r>
              <a:rPr lang="en-US" sz="3200" dirty="0">
                <a:latin typeface="Comic Sans MS" panose="030F0702030302020204" pitchFamily="66" charset="0"/>
              </a:rPr>
              <a:t>Diversity Begins with a Jewish Agency’s  Jewish Mission &amp; Vision</a:t>
            </a:r>
            <a:br>
              <a:rPr lang="en-US" sz="3200" dirty="0">
                <a:latin typeface="Comic Sans MS" panose="030F0702030302020204" pitchFamily="66" charset="0"/>
              </a:rPr>
            </a:br>
            <a:endParaRPr lang="en-US" sz="3200"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F1FA8688-DA90-4E67-B507-352BD0583E5D}"/>
              </a:ext>
            </a:extLst>
          </p:cNvPr>
          <p:cNvSpPr>
            <a:spLocks noGrp="1"/>
          </p:cNvSpPr>
          <p:nvPr>
            <p:ph idx="1"/>
          </p:nvPr>
        </p:nvSpPr>
        <p:spPr/>
        <p:txBody>
          <a:bodyPr/>
          <a:lstStyle/>
          <a:p>
            <a:pPr lvl="0"/>
            <a:r>
              <a:rPr lang="en-US" sz="2000" dirty="0">
                <a:latin typeface="Comic Sans MS" panose="030F0702030302020204" pitchFamily="66" charset="0"/>
              </a:rPr>
              <a:t>#1 MISSION AND VISION</a:t>
            </a:r>
          </a:p>
          <a:p>
            <a:pPr marL="0" lvl="0" indent="0">
              <a:buNone/>
            </a:pPr>
            <a:r>
              <a:rPr lang="en-US" sz="2000" dirty="0">
                <a:latin typeface="Comic Sans MS" panose="030F0702030302020204" pitchFamily="66" charset="0"/>
              </a:rPr>
              <a:t>How does the Board define, articulate and implement the mission and vision of the organization. </a:t>
            </a:r>
          </a:p>
          <a:p>
            <a:pPr lvl="0"/>
            <a:r>
              <a:rPr lang="en-US" sz="2000" dirty="0">
                <a:latin typeface="Comic Sans MS" panose="030F0702030302020204" pitchFamily="66" charset="0"/>
              </a:rPr>
              <a:t>Starts with the agency’s mission and vision statement. Do they…</a:t>
            </a:r>
          </a:p>
          <a:p>
            <a:pPr lvl="1"/>
            <a:r>
              <a:rPr lang="en-US" sz="2000" dirty="0">
                <a:latin typeface="Comic Sans MS" panose="030F0702030302020204" pitchFamily="66" charset="0"/>
              </a:rPr>
              <a:t> Include a statement about having an impact on members of the Jewish community</a:t>
            </a:r>
          </a:p>
          <a:p>
            <a:pPr lvl="1"/>
            <a:r>
              <a:rPr lang="en-US" sz="2000" dirty="0">
                <a:latin typeface="Comic Sans MS" panose="030F0702030302020204" pitchFamily="66" charset="0"/>
              </a:rPr>
              <a:t>Reflect the” Jewishness</a:t>
            </a:r>
            <a:r>
              <a:rPr lang="en-US" sz="2000" i="1" dirty="0">
                <a:latin typeface="Comic Sans MS" panose="030F0702030302020204" pitchFamily="66" charset="0"/>
              </a:rPr>
              <a:t>”</a:t>
            </a:r>
            <a:r>
              <a:rPr lang="en-US" sz="2000" dirty="0">
                <a:latin typeface="Comic Sans MS" panose="030F0702030302020204" pitchFamily="66" charset="0"/>
              </a:rPr>
              <a:t> of the organization</a:t>
            </a:r>
          </a:p>
          <a:p>
            <a:pPr lvl="1"/>
            <a:r>
              <a:rPr lang="en-US" sz="2000" dirty="0">
                <a:latin typeface="Comic Sans MS" panose="030F0702030302020204" pitchFamily="66" charset="0"/>
              </a:rPr>
              <a:t>OTHERS??</a:t>
            </a:r>
          </a:p>
          <a:p>
            <a:endParaRPr lang="en-US" dirty="0"/>
          </a:p>
        </p:txBody>
      </p:sp>
    </p:spTree>
    <p:extLst>
      <p:ext uri="{BB962C8B-B14F-4D97-AF65-F5344CB8AC3E}">
        <p14:creationId xmlns:p14="http://schemas.microsoft.com/office/powerpoint/2010/main" val="4079592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177F7-8D32-40AF-A32F-076902EF9F14}"/>
              </a:ext>
            </a:extLst>
          </p:cNvPr>
          <p:cNvSpPr>
            <a:spLocks noGrp="1"/>
          </p:cNvSpPr>
          <p:nvPr>
            <p:ph type="title"/>
          </p:nvPr>
        </p:nvSpPr>
        <p:spPr>
          <a:xfrm>
            <a:off x="888631" y="2349925"/>
            <a:ext cx="3555032" cy="2456442"/>
          </a:xfrm>
        </p:spPr>
        <p:txBody>
          <a:bodyPr>
            <a:normAutofit fontScale="90000"/>
          </a:bodyPr>
          <a:lstStyle/>
          <a:p>
            <a:r>
              <a:rPr lang="en-US" dirty="0">
                <a:latin typeface="Comic Sans MS" panose="030F0702030302020204" pitchFamily="66" charset="0"/>
              </a:rPr>
              <a:t>For that matter, </a:t>
            </a:r>
            <a:br>
              <a:rPr lang="en-US" dirty="0">
                <a:latin typeface="Comic Sans MS" panose="030F0702030302020204" pitchFamily="66" charset="0"/>
              </a:rPr>
            </a:br>
            <a:r>
              <a:rPr lang="en-US" dirty="0">
                <a:latin typeface="Comic Sans MS" panose="030F0702030302020204" pitchFamily="66" charset="0"/>
              </a:rPr>
              <a:t>What is “Jewishness”?</a:t>
            </a:r>
          </a:p>
        </p:txBody>
      </p:sp>
      <p:sp>
        <p:nvSpPr>
          <p:cNvPr id="3" name="Content Placeholder 2">
            <a:extLst>
              <a:ext uri="{FF2B5EF4-FFF2-40B4-BE49-F238E27FC236}">
                <a16:creationId xmlns:a16="http://schemas.microsoft.com/office/drawing/2014/main" id="{025BE38F-EB97-4D19-8D46-1C0CA397643F}"/>
              </a:ext>
            </a:extLst>
          </p:cNvPr>
          <p:cNvSpPr>
            <a:spLocks noGrp="1"/>
          </p:cNvSpPr>
          <p:nvPr>
            <p:ph idx="1"/>
          </p:nvPr>
        </p:nvSpPr>
        <p:spPr/>
        <p:txBody>
          <a:bodyPr/>
          <a:lstStyle/>
          <a:p>
            <a:pPr lvl="1"/>
            <a:r>
              <a:rPr lang="en-US" sz="2800" dirty="0">
                <a:latin typeface="Comic Sans MS" panose="030F0702030302020204" pitchFamily="66" charset="0"/>
              </a:rPr>
              <a:t>Jewishness is not homogeneous concept </a:t>
            </a:r>
          </a:p>
          <a:p>
            <a:pPr lvl="2"/>
            <a:r>
              <a:rPr lang="en-US" sz="2800" dirty="0">
                <a:latin typeface="Comic Sans MS" panose="030F0702030302020204" pitchFamily="66" charset="0"/>
              </a:rPr>
              <a:t>3 Jews and 4 shuls.</a:t>
            </a:r>
          </a:p>
          <a:p>
            <a:pPr lvl="1"/>
            <a:r>
              <a:rPr lang="en-US" sz="2800" dirty="0">
                <a:latin typeface="Comic Sans MS" panose="030F0702030302020204" pitchFamily="66" charset="0"/>
              </a:rPr>
              <a:t>Between Judaism’s different branches Jewishness itself does not have one definition</a:t>
            </a:r>
            <a:r>
              <a:rPr lang="en-US" sz="2000" dirty="0">
                <a:latin typeface="Comic Sans MS" panose="030F0702030302020204" pitchFamily="66" charset="0"/>
              </a:rPr>
              <a:t> </a:t>
            </a:r>
          </a:p>
          <a:p>
            <a:endParaRPr lang="en-US" dirty="0"/>
          </a:p>
        </p:txBody>
      </p:sp>
    </p:spTree>
    <p:extLst>
      <p:ext uri="{BB962C8B-B14F-4D97-AF65-F5344CB8AC3E}">
        <p14:creationId xmlns:p14="http://schemas.microsoft.com/office/powerpoint/2010/main" val="1424155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B3627-C0AB-4396-8B82-A09010B62E05}"/>
              </a:ext>
            </a:extLst>
          </p:cNvPr>
          <p:cNvSpPr>
            <a:spLocks noGrp="1"/>
          </p:cNvSpPr>
          <p:nvPr>
            <p:ph type="title"/>
          </p:nvPr>
        </p:nvSpPr>
        <p:spPr/>
        <p:txBody>
          <a:bodyPr>
            <a:normAutofit/>
          </a:bodyPr>
          <a:lstStyle/>
          <a:p>
            <a:r>
              <a:rPr lang="en-US" sz="4400" dirty="0">
                <a:latin typeface="Comic Sans MS" panose="030F0702030302020204" pitchFamily="66" charset="0"/>
              </a:rPr>
              <a:t>???</a:t>
            </a:r>
          </a:p>
        </p:txBody>
      </p:sp>
      <p:sp>
        <p:nvSpPr>
          <p:cNvPr id="3" name="Content Placeholder 2">
            <a:extLst>
              <a:ext uri="{FF2B5EF4-FFF2-40B4-BE49-F238E27FC236}">
                <a16:creationId xmlns:a16="http://schemas.microsoft.com/office/drawing/2014/main" id="{EED4C7D1-523F-4425-B5D7-17375193E6E4}"/>
              </a:ext>
            </a:extLst>
          </p:cNvPr>
          <p:cNvSpPr>
            <a:spLocks noGrp="1"/>
          </p:cNvSpPr>
          <p:nvPr>
            <p:ph idx="1"/>
          </p:nvPr>
        </p:nvSpPr>
        <p:spPr/>
        <p:txBody>
          <a:bodyPr/>
          <a:lstStyle/>
          <a:p>
            <a:r>
              <a:rPr lang="en-US" sz="2400" dirty="0">
                <a:latin typeface="Comic Sans MS" panose="030F0702030302020204" pitchFamily="66" charset="0"/>
              </a:rPr>
              <a:t>For instance, what is the difference between: </a:t>
            </a:r>
          </a:p>
          <a:p>
            <a:pPr lvl="1"/>
            <a:r>
              <a:rPr lang="en-US" sz="2400" dirty="0">
                <a:latin typeface="Comic Sans MS" panose="030F0702030302020204" pitchFamily="66" charset="0"/>
              </a:rPr>
              <a:t>A Jewish conversation and a conversation among Jews?</a:t>
            </a:r>
          </a:p>
          <a:p>
            <a:pPr lvl="1"/>
            <a:r>
              <a:rPr lang="en-US" sz="2400" dirty="0">
                <a:latin typeface="Comic Sans MS" panose="030F0702030302020204" pitchFamily="66" charset="0"/>
              </a:rPr>
              <a:t>Jewish music, art or writing and the music, art or writing of Jews?</a:t>
            </a:r>
          </a:p>
          <a:p>
            <a:pPr lvl="1"/>
            <a:r>
              <a:rPr lang="en-US" sz="2400" dirty="0">
                <a:latin typeface="Comic Sans MS" panose="030F0702030302020204" pitchFamily="66" charset="0"/>
              </a:rPr>
              <a:t>Jewish ideas, positions thoughts and ideas or the same held by Jews</a:t>
            </a:r>
          </a:p>
          <a:p>
            <a:pPr lvl="1"/>
            <a:r>
              <a:rPr lang="en-US" sz="2400" dirty="0">
                <a:latin typeface="Comic Sans MS" panose="030F0702030302020204" pitchFamily="66" charset="0"/>
              </a:rPr>
              <a:t>Jewish community or a group of Jews</a:t>
            </a:r>
          </a:p>
          <a:p>
            <a:endParaRPr lang="en-US" dirty="0"/>
          </a:p>
        </p:txBody>
      </p:sp>
    </p:spTree>
    <p:extLst>
      <p:ext uri="{BB962C8B-B14F-4D97-AF65-F5344CB8AC3E}">
        <p14:creationId xmlns:p14="http://schemas.microsoft.com/office/powerpoint/2010/main" val="667300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7F32-4E66-4DA9-80DF-62F2A8A7F4E9}"/>
              </a:ext>
            </a:extLst>
          </p:cNvPr>
          <p:cNvSpPr>
            <a:spLocks noGrp="1"/>
          </p:cNvSpPr>
          <p:nvPr>
            <p:ph type="title"/>
          </p:nvPr>
        </p:nvSpPr>
        <p:spPr/>
        <p:txBody>
          <a:bodyPr>
            <a:normAutofit/>
          </a:bodyPr>
          <a:lstStyle/>
          <a:p>
            <a:r>
              <a:rPr lang="en-US" sz="3600" dirty="0">
                <a:latin typeface="Comic Sans MS" panose="030F0702030302020204" pitchFamily="66" charset="0"/>
              </a:rPr>
              <a:t>#2 </a:t>
            </a:r>
            <a:br>
              <a:rPr lang="en-US" sz="3600" dirty="0">
                <a:latin typeface="Comic Sans MS" panose="030F0702030302020204" pitchFamily="66" charset="0"/>
              </a:rPr>
            </a:br>
            <a:r>
              <a:rPr lang="en-US" sz="3600" dirty="0">
                <a:latin typeface="Comic Sans MS" panose="030F0702030302020204" pitchFamily="66" charset="0"/>
              </a:rPr>
              <a:t>Agency Policies &amp; Practices</a:t>
            </a:r>
          </a:p>
        </p:txBody>
      </p:sp>
      <p:sp>
        <p:nvSpPr>
          <p:cNvPr id="3" name="Content Placeholder 2">
            <a:extLst>
              <a:ext uri="{FF2B5EF4-FFF2-40B4-BE49-F238E27FC236}">
                <a16:creationId xmlns:a16="http://schemas.microsoft.com/office/drawing/2014/main" id="{BD7CEB9A-3548-4944-BC7C-ACCA45ED5316}"/>
              </a:ext>
            </a:extLst>
          </p:cNvPr>
          <p:cNvSpPr>
            <a:spLocks noGrp="1"/>
          </p:cNvSpPr>
          <p:nvPr>
            <p:ph idx="1"/>
          </p:nvPr>
        </p:nvSpPr>
        <p:spPr/>
        <p:txBody>
          <a:bodyPr>
            <a:normAutofit/>
          </a:bodyPr>
          <a:lstStyle/>
          <a:p>
            <a:r>
              <a:rPr lang="en-US" sz="2400" dirty="0">
                <a:latin typeface="Comic Sans MS" panose="030F0702030302020204" pitchFamily="66" charset="0"/>
              </a:rPr>
              <a:t>How does your Board integrate Jewish values and traditions into the policies and practices of your agency?</a:t>
            </a:r>
          </a:p>
        </p:txBody>
      </p:sp>
    </p:spTree>
    <p:extLst>
      <p:ext uri="{BB962C8B-B14F-4D97-AF65-F5344CB8AC3E}">
        <p14:creationId xmlns:p14="http://schemas.microsoft.com/office/powerpoint/2010/main" val="3697203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6607-F74C-4CBA-A4EF-130105F2EA65}"/>
              </a:ext>
            </a:extLst>
          </p:cNvPr>
          <p:cNvSpPr>
            <a:spLocks noGrp="1"/>
          </p:cNvSpPr>
          <p:nvPr>
            <p:ph type="title"/>
          </p:nvPr>
        </p:nvSpPr>
        <p:spPr/>
        <p:txBody>
          <a:bodyPr>
            <a:normAutofit/>
          </a:bodyPr>
          <a:lstStyle/>
          <a:p>
            <a:r>
              <a:rPr lang="en-US" sz="3600" dirty="0">
                <a:latin typeface="Comic Sans MS" panose="030F0702030302020204" pitchFamily="66" charset="0"/>
              </a:rPr>
              <a:t>Agency Policies &amp; Practices, cont’d.</a:t>
            </a:r>
          </a:p>
        </p:txBody>
      </p:sp>
      <p:sp>
        <p:nvSpPr>
          <p:cNvPr id="3" name="Content Placeholder 2">
            <a:extLst>
              <a:ext uri="{FF2B5EF4-FFF2-40B4-BE49-F238E27FC236}">
                <a16:creationId xmlns:a16="http://schemas.microsoft.com/office/drawing/2014/main" id="{3861D9F5-AA98-4EF8-A6CC-7FA5AB375F4F}"/>
              </a:ext>
            </a:extLst>
          </p:cNvPr>
          <p:cNvSpPr>
            <a:spLocks noGrp="1"/>
          </p:cNvSpPr>
          <p:nvPr>
            <p:ph idx="1"/>
          </p:nvPr>
        </p:nvSpPr>
        <p:spPr>
          <a:xfrm>
            <a:off x="5021496" y="804689"/>
            <a:ext cx="6281873" cy="5248622"/>
          </a:xfrm>
        </p:spPr>
        <p:txBody>
          <a:bodyPr/>
          <a:lstStyle/>
          <a:p>
            <a:pPr marL="0" indent="0">
              <a:buNone/>
            </a:pPr>
            <a:r>
              <a:rPr lang="en-US" sz="2800" dirty="0">
                <a:latin typeface="Comic Sans MS" panose="030F0702030302020204" pitchFamily="66" charset="0"/>
              </a:rPr>
              <a:t>For example:</a:t>
            </a:r>
          </a:p>
          <a:p>
            <a:pPr lvl="1"/>
            <a:r>
              <a:rPr lang="en-US" sz="2800" dirty="0">
                <a:latin typeface="Comic Sans MS" panose="030F0702030302020204" pitchFamily="66" charset="0"/>
              </a:rPr>
              <a:t>Does your agency open its doors on Shabbat? </a:t>
            </a:r>
          </a:p>
          <a:p>
            <a:pPr lvl="1"/>
            <a:r>
              <a:rPr lang="en-US" sz="2800" dirty="0">
                <a:latin typeface="Comic Sans MS" panose="030F0702030302020204" pitchFamily="66" charset="0"/>
              </a:rPr>
              <a:t>Serve kosher food at events? </a:t>
            </a:r>
          </a:p>
          <a:p>
            <a:pPr lvl="1"/>
            <a:r>
              <a:rPr lang="en-US" sz="2800" dirty="0">
                <a:latin typeface="Comic Sans MS" panose="030F0702030302020204" pitchFamily="66" charset="0"/>
              </a:rPr>
              <a:t>Celebrate Memorial Day and Israeli Independence Day?</a:t>
            </a:r>
          </a:p>
          <a:p>
            <a:pPr lvl="1"/>
            <a:r>
              <a:rPr lang="en-US" sz="2800" dirty="0">
                <a:latin typeface="Comic Sans MS" panose="030F0702030302020204" pitchFamily="66" charset="0"/>
              </a:rPr>
              <a:t>Others??</a:t>
            </a:r>
          </a:p>
          <a:p>
            <a:endParaRPr lang="en-US" dirty="0"/>
          </a:p>
          <a:p>
            <a:endParaRPr lang="en-US" dirty="0"/>
          </a:p>
        </p:txBody>
      </p:sp>
    </p:spTree>
    <p:extLst>
      <p:ext uri="{BB962C8B-B14F-4D97-AF65-F5344CB8AC3E}">
        <p14:creationId xmlns:p14="http://schemas.microsoft.com/office/powerpoint/2010/main" val="1976053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A9C60-F08F-4BE7-9645-80F7B84464BC}"/>
              </a:ext>
            </a:extLst>
          </p:cNvPr>
          <p:cNvSpPr>
            <a:spLocks noGrp="1"/>
          </p:cNvSpPr>
          <p:nvPr>
            <p:ph type="title"/>
          </p:nvPr>
        </p:nvSpPr>
        <p:spPr/>
        <p:txBody>
          <a:bodyPr>
            <a:normAutofit/>
          </a:bodyPr>
          <a:lstStyle/>
          <a:p>
            <a:r>
              <a:rPr lang="en-US" sz="3600" dirty="0">
                <a:latin typeface="Comic Sans MS" panose="030F0702030302020204" pitchFamily="66" charset="0"/>
              </a:rPr>
              <a:t>Agency Policies &amp; Practices, cont’d.</a:t>
            </a:r>
          </a:p>
        </p:txBody>
      </p:sp>
      <p:sp>
        <p:nvSpPr>
          <p:cNvPr id="3" name="Content Placeholder 2">
            <a:extLst>
              <a:ext uri="{FF2B5EF4-FFF2-40B4-BE49-F238E27FC236}">
                <a16:creationId xmlns:a16="http://schemas.microsoft.com/office/drawing/2014/main" id="{4EA9B179-DFDD-401E-89D3-89B20BF24C7A}"/>
              </a:ext>
            </a:extLst>
          </p:cNvPr>
          <p:cNvSpPr>
            <a:spLocks noGrp="1"/>
          </p:cNvSpPr>
          <p:nvPr>
            <p:ph idx="1"/>
          </p:nvPr>
        </p:nvSpPr>
        <p:spPr/>
        <p:txBody>
          <a:bodyPr/>
          <a:lstStyle/>
          <a:p>
            <a:pPr marL="457200" lvl="1" indent="0">
              <a:buNone/>
            </a:pPr>
            <a:r>
              <a:rPr lang="en-US" sz="2000" dirty="0">
                <a:latin typeface="Comic Sans MS" panose="030F0702030302020204" pitchFamily="66" charset="0"/>
              </a:rPr>
              <a:t>Does the Board evaluate its CEO, on the extent to which the agency </a:t>
            </a:r>
            <a:r>
              <a:rPr lang="en-US" dirty="0"/>
              <a:t>…</a:t>
            </a:r>
            <a:endParaRPr lang="en-US" sz="1200" dirty="0"/>
          </a:p>
          <a:p>
            <a:pPr lvl="1"/>
            <a:r>
              <a:rPr lang="en-US" sz="1800" dirty="0">
                <a:latin typeface="Comic Sans MS" panose="030F0702030302020204" pitchFamily="66" charset="0"/>
              </a:rPr>
              <a:t>incorporates Jewish programming into the offerings of the agency, </a:t>
            </a:r>
          </a:p>
          <a:p>
            <a:pPr lvl="1"/>
            <a:r>
              <a:rPr lang="en-US" sz="1800" dirty="0">
                <a:latin typeface="Comic Sans MS" panose="030F0702030302020204" pitchFamily="66" charset="0"/>
              </a:rPr>
              <a:t>promotes collaboration with other Jewish community agencies, synagogues and day schools, </a:t>
            </a:r>
          </a:p>
          <a:p>
            <a:pPr lvl="1"/>
            <a:r>
              <a:rPr lang="en-US" sz="1800" dirty="0">
                <a:latin typeface="Comic Sans MS" panose="030F0702030302020204" pitchFamily="66" charset="0"/>
              </a:rPr>
              <a:t> ensures that education and dialogue on the Jewish mission of the agency is part of staff training etc. </a:t>
            </a:r>
          </a:p>
          <a:p>
            <a:pPr lvl="1"/>
            <a:r>
              <a:rPr lang="en-US" sz="1800" dirty="0">
                <a:latin typeface="Comic Sans MS" panose="030F0702030302020204" pitchFamily="66" charset="0"/>
              </a:rPr>
              <a:t>Incorporates Jewish values into HR policies and management behavior</a:t>
            </a:r>
          </a:p>
          <a:p>
            <a:pPr lvl="1"/>
            <a:r>
              <a:rPr lang="en-US" sz="1800" dirty="0">
                <a:latin typeface="Comic Sans MS" panose="030F0702030302020204" pitchFamily="66" charset="0"/>
              </a:rPr>
              <a:t>OTHERS??</a:t>
            </a:r>
          </a:p>
          <a:p>
            <a:endParaRPr lang="en-US" dirty="0"/>
          </a:p>
        </p:txBody>
      </p:sp>
    </p:spTree>
    <p:extLst>
      <p:ext uri="{BB962C8B-B14F-4D97-AF65-F5344CB8AC3E}">
        <p14:creationId xmlns:p14="http://schemas.microsoft.com/office/powerpoint/2010/main" val="1039258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33E1-0FF1-484D-91B0-2B6A0D51C2A4}"/>
              </a:ext>
            </a:extLst>
          </p:cNvPr>
          <p:cNvSpPr>
            <a:spLocks noGrp="1"/>
          </p:cNvSpPr>
          <p:nvPr>
            <p:ph type="title"/>
          </p:nvPr>
        </p:nvSpPr>
        <p:spPr/>
        <p:txBody>
          <a:bodyPr>
            <a:noAutofit/>
          </a:bodyPr>
          <a:lstStyle/>
          <a:p>
            <a:r>
              <a:rPr lang="en-US" sz="3600" dirty="0">
                <a:latin typeface="Comic Sans MS" panose="030F0702030302020204" pitchFamily="66" charset="0"/>
              </a:rPr>
              <a:t>#3 </a:t>
            </a:r>
            <a:br>
              <a:rPr lang="en-US" sz="3600" dirty="0">
                <a:latin typeface="Comic Sans MS" panose="030F0702030302020204" pitchFamily="66" charset="0"/>
              </a:rPr>
            </a:br>
            <a:r>
              <a:rPr lang="en-US" sz="3600" dirty="0">
                <a:latin typeface="Comic Sans MS" panose="030F0702030302020204" pitchFamily="66" charset="0"/>
              </a:rPr>
              <a:t>Board Meetings, Culture &amp; Education</a:t>
            </a:r>
          </a:p>
        </p:txBody>
      </p:sp>
      <p:sp>
        <p:nvSpPr>
          <p:cNvPr id="3" name="Content Placeholder 2">
            <a:extLst>
              <a:ext uri="{FF2B5EF4-FFF2-40B4-BE49-F238E27FC236}">
                <a16:creationId xmlns:a16="http://schemas.microsoft.com/office/drawing/2014/main" id="{BBF779DC-2559-4AB5-9511-C10D2FED3929}"/>
              </a:ext>
            </a:extLst>
          </p:cNvPr>
          <p:cNvSpPr>
            <a:spLocks noGrp="1"/>
          </p:cNvSpPr>
          <p:nvPr>
            <p:ph idx="1"/>
          </p:nvPr>
        </p:nvSpPr>
        <p:spPr/>
        <p:txBody>
          <a:bodyPr/>
          <a:lstStyle/>
          <a:p>
            <a:pPr marL="0" lvl="0" indent="0">
              <a:buNone/>
            </a:pPr>
            <a:r>
              <a:rPr lang="en-US" sz="2000" dirty="0">
                <a:latin typeface="Comic Sans MS" panose="030F0702030302020204" pitchFamily="66" charset="0"/>
              </a:rPr>
              <a:t>How does your Board incorporate “Jewishness” into the agenda of the Board’s Meetings and into Board education?</a:t>
            </a:r>
          </a:p>
          <a:p>
            <a:r>
              <a:rPr lang="en-US" sz="2000" dirty="0">
                <a:latin typeface="Comic Sans MS" panose="030F0702030302020204" pitchFamily="66" charset="0"/>
              </a:rPr>
              <a:t>Does the Agency and Board calendar and   meetings avoid conflicts with important dates on the Jewish calendar?</a:t>
            </a:r>
          </a:p>
          <a:p>
            <a:r>
              <a:rPr lang="en-US" sz="2000" dirty="0">
                <a:latin typeface="Comic Sans MS" panose="030F0702030302020204" pitchFamily="66" charset="0"/>
              </a:rPr>
              <a:t>Do you build in a </a:t>
            </a:r>
            <a:r>
              <a:rPr lang="en-US" sz="2000" dirty="0" err="1">
                <a:latin typeface="Comic Sans MS" panose="030F0702030302020204" pitchFamily="66" charset="0"/>
              </a:rPr>
              <a:t>D’Var</a:t>
            </a:r>
            <a:r>
              <a:rPr lang="en-US" sz="2000" dirty="0">
                <a:latin typeface="Comic Sans MS" panose="030F0702030302020204" pitchFamily="66" charset="0"/>
              </a:rPr>
              <a:t> Torah into every meeting (Board and meetings of full staff)?</a:t>
            </a:r>
          </a:p>
          <a:p>
            <a:r>
              <a:rPr lang="en-US" sz="2000" dirty="0">
                <a:latin typeface="Comic Sans MS" panose="030F0702030302020204" pitchFamily="66" charset="0"/>
              </a:rPr>
              <a:t>Do you provide the Board opportunities to study Jewish texts on ethics, as well as, guidelines for avoiding conflicts of interest?</a:t>
            </a:r>
          </a:p>
          <a:p>
            <a:r>
              <a:rPr lang="en-US" sz="2000" dirty="0">
                <a:latin typeface="Comic Sans MS" panose="030F0702030302020204" pitchFamily="66" charset="0"/>
              </a:rPr>
              <a:t>OTHERS??</a:t>
            </a:r>
          </a:p>
          <a:p>
            <a:endParaRPr lang="en-US" dirty="0"/>
          </a:p>
        </p:txBody>
      </p:sp>
    </p:spTree>
    <p:extLst>
      <p:ext uri="{BB962C8B-B14F-4D97-AF65-F5344CB8AC3E}">
        <p14:creationId xmlns:p14="http://schemas.microsoft.com/office/powerpoint/2010/main" val="2927736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32F0-4753-4994-ACD0-EDC11B0066A4}"/>
              </a:ext>
            </a:extLst>
          </p:cNvPr>
          <p:cNvSpPr>
            <a:spLocks noGrp="1"/>
          </p:cNvSpPr>
          <p:nvPr>
            <p:ph type="title"/>
          </p:nvPr>
        </p:nvSpPr>
        <p:spPr/>
        <p:txBody>
          <a:bodyPr>
            <a:normAutofit/>
          </a:bodyPr>
          <a:lstStyle/>
          <a:p>
            <a:endParaRPr lang="en-US" sz="1600" dirty="0"/>
          </a:p>
        </p:txBody>
      </p:sp>
      <p:sp>
        <p:nvSpPr>
          <p:cNvPr id="6" name="Content Placeholder 5">
            <a:extLst>
              <a:ext uri="{FF2B5EF4-FFF2-40B4-BE49-F238E27FC236}">
                <a16:creationId xmlns:a16="http://schemas.microsoft.com/office/drawing/2014/main" id="{862E77D8-7A0E-41B9-A7AB-4BE2ED1564AB}"/>
              </a:ext>
            </a:extLst>
          </p:cNvPr>
          <p:cNvSpPr>
            <a:spLocks noGrp="1"/>
          </p:cNvSpPr>
          <p:nvPr>
            <p:ph idx="1"/>
          </p:nvPr>
        </p:nvSpPr>
        <p:spPr/>
        <p:txBody>
          <a:bodyPr/>
          <a:lstStyle/>
          <a:p>
            <a:pPr marL="0" indent="0">
              <a:buNone/>
            </a:pPr>
            <a:r>
              <a:rPr lang="en-US" sz="3600" dirty="0">
                <a:latin typeface="Comic Sans MS" panose="030F0702030302020204" pitchFamily="66" charset="0"/>
              </a:rPr>
              <a:t>WHAT’S NEXT??</a:t>
            </a:r>
          </a:p>
          <a:p>
            <a:pPr lvl="1"/>
            <a:r>
              <a:rPr lang="en-US" sz="3600" dirty="0">
                <a:latin typeface="Comic Sans MS" panose="030F0702030302020204" pitchFamily="66" charset="0"/>
              </a:rPr>
              <a:t>GETTING STARTED</a:t>
            </a:r>
          </a:p>
          <a:p>
            <a:pPr lvl="1"/>
            <a:r>
              <a:rPr lang="en-US" sz="3600" dirty="0">
                <a:latin typeface="Comic Sans MS" panose="030F0702030302020204" pitchFamily="66" charset="0"/>
              </a:rPr>
              <a:t>MOVING FORWARD</a:t>
            </a:r>
          </a:p>
          <a:p>
            <a:endParaRPr lang="en-US" dirty="0">
              <a:latin typeface="Comic Sans MS" panose="030F0702030302020204" pitchFamily="66" charset="0"/>
            </a:endParaRPr>
          </a:p>
        </p:txBody>
      </p:sp>
      <p:pic>
        <p:nvPicPr>
          <p:cNvPr id="8" name="Picture 7">
            <a:extLst>
              <a:ext uri="{FF2B5EF4-FFF2-40B4-BE49-F238E27FC236}">
                <a16:creationId xmlns:a16="http://schemas.microsoft.com/office/drawing/2014/main" id="{D3F19F0D-2704-44F1-9477-8A620A03DA9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88632" y="2882900"/>
            <a:ext cx="3403968" cy="1355725"/>
          </a:xfrm>
          <a:prstGeom prst="rect">
            <a:avLst/>
          </a:prstGeom>
          <a:noFill/>
          <a:ln>
            <a:noFill/>
          </a:ln>
        </p:spPr>
      </p:pic>
    </p:spTree>
    <p:extLst>
      <p:ext uri="{BB962C8B-B14F-4D97-AF65-F5344CB8AC3E}">
        <p14:creationId xmlns:p14="http://schemas.microsoft.com/office/powerpoint/2010/main" val="1542310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A3A1-EF11-413D-B3FC-552FDF78F734}"/>
              </a:ext>
            </a:extLst>
          </p:cNvPr>
          <p:cNvSpPr>
            <a:spLocks noGrp="1"/>
          </p:cNvSpPr>
          <p:nvPr>
            <p:ph type="title"/>
          </p:nvPr>
        </p:nvSpPr>
        <p:spPr>
          <a:xfrm>
            <a:off x="714375" y="2349925"/>
            <a:ext cx="3790951" cy="2456442"/>
          </a:xfrm>
        </p:spPr>
        <p:txBody>
          <a:bodyPr>
            <a:noAutofit/>
          </a:bodyPr>
          <a:lstStyle/>
          <a:p>
            <a:r>
              <a:rPr lang="en-US" sz="3200" dirty="0">
                <a:latin typeface="Comic Sans MS" panose="030F0702030302020204" pitchFamily="66" charset="0"/>
              </a:rPr>
              <a:t>Join Us at the 2020 NJHSA Annual Conference for:</a:t>
            </a:r>
          </a:p>
        </p:txBody>
      </p:sp>
      <p:sp>
        <p:nvSpPr>
          <p:cNvPr id="3" name="Content Placeholder 2">
            <a:extLst>
              <a:ext uri="{FF2B5EF4-FFF2-40B4-BE49-F238E27FC236}">
                <a16:creationId xmlns:a16="http://schemas.microsoft.com/office/drawing/2014/main" id="{34E7797B-97B9-4087-A49F-F92D5532C7D3}"/>
              </a:ext>
            </a:extLst>
          </p:cNvPr>
          <p:cNvSpPr>
            <a:spLocks noGrp="1"/>
          </p:cNvSpPr>
          <p:nvPr>
            <p:ph idx="1"/>
          </p:nvPr>
        </p:nvSpPr>
        <p:spPr/>
        <p:txBody>
          <a:bodyPr/>
          <a:lstStyle/>
          <a:p>
            <a:r>
              <a:rPr lang="en-US" sz="2400" dirty="0">
                <a:latin typeface="Comic Sans MS" panose="030F0702030302020204" pitchFamily="66" charset="0"/>
              </a:rPr>
              <a:t>How to Develop and Present a Formal Case for Board Diversification</a:t>
            </a:r>
          </a:p>
          <a:p>
            <a:r>
              <a:rPr lang="en-US" sz="2400" dirty="0">
                <a:latin typeface="Comic Sans MS" panose="030F0702030302020204" pitchFamily="66" charset="0"/>
              </a:rPr>
              <a:t>How to Expand Your Board Search to Incorporate Diversity</a:t>
            </a:r>
          </a:p>
          <a:p>
            <a:r>
              <a:rPr lang="en-US" sz="2400" dirty="0">
                <a:latin typeface="Comic Sans MS" panose="030F0702030302020204" pitchFamily="66" charset="0"/>
              </a:rPr>
              <a:t>How to Effectively Onboard in Support of Diversity and Inclusion</a:t>
            </a:r>
          </a:p>
          <a:p>
            <a:r>
              <a:rPr lang="en-US" sz="2400" dirty="0">
                <a:latin typeface="Comic Sans MS" panose="030F0702030302020204" pitchFamily="66" charset="0"/>
              </a:rPr>
              <a:t>AND MORE…</a:t>
            </a:r>
          </a:p>
          <a:p>
            <a:pPr marL="0" indent="0">
              <a:buNone/>
            </a:pPr>
            <a:r>
              <a:rPr lang="en-US" dirty="0"/>
              <a:t> </a:t>
            </a:r>
          </a:p>
          <a:p>
            <a:endParaRPr lang="en-US" dirty="0"/>
          </a:p>
        </p:txBody>
      </p:sp>
    </p:spTree>
    <p:extLst>
      <p:ext uri="{BB962C8B-B14F-4D97-AF65-F5344CB8AC3E}">
        <p14:creationId xmlns:p14="http://schemas.microsoft.com/office/powerpoint/2010/main" val="1263457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A664F-8FE6-4921-89EE-A8750A2C6FAC}"/>
              </a:ext>
            </a:extLst>
          </p:cNvPr>
          <p:cNvSpPr>
            <a:spLocks noGrp="1"/>
          </p:cNvSpPr>
          <p:nvPr>
            <p:ph type="title"/>
          </p:nvPr>
        </p:nvSpPr>
        <p:spPr/>
        <p:txBody>
          <a:bodyPr>
            <a:normAutofit/>
          </a:bodyPr>
          <a:lstStyle/>
          <a:p>
            <a:r>
              <a:rPr lang="en-US" sz="2800" dirty="0">
                <a:latin typeface="Comic Sans MS" panose="030F0702030302020204" pitchFamily="66" charset="0"/>
              </a:rPr>
              <a:t>SEE YOU THEN !</a:t>
            </a:r>
            <a:br>
              <a:rPr lang="en-US" sz="2800" dirty="0">
                <a:latin typeface="Comic Sans MS" panose="030F0702030302020204" pitchFamily="66" charset="0"/>
              </a:rPr>
            </a:br>
            <a:br>
              <a:rPr lang="en-US" sz="2800" dirty="0">
                <a:latin typeface="Comic Sans MS" panose="030F0702030302020204" pitchFamily="66" charset="0"/>
              </a:rPr>
            </a:br>
            <a:r>
              <a:rPr lang="en-US" sz="2800">
                <a:latin typeface="Comic Sans MS" panose="030F0702030302020204" pitchFamily="66" charset="0"/>
              </a:rPr>
              <a:t>QUESTIONS ??</a:t>
            </a:r>
            <a:endParaRPr lang="en-US" sz="2800" dirty="0">
              <a:latin typeface="Comic Sans MS" panose="030F0702030302020204" pitchFamily="66" charset="0"/>
            </a:endParaRPr>
          </a:p>
        </p:txBody>
      </p:sp>
      <p:pic>
        <p:nvPicPr>
          <p:cNvPr id="4" name="Content Placeholder 3">
            <a:extLst>
              <a:ext uri="{FF2B5EF4-FFF2-40B4-BE49-F238E27FC236}">
                <a16:creationId xmlns:a16="http://schemas.microsoft.com/office/drawing/2014/main" id="{56CD13C9-B36C-4952-9CAF-395B97928CB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66468" y="1222412"/>
            <a:ext cx="5985001" cy="4410000"/>
          </a:xfrm>
          <a:prstGeom prst="rect">
            <a:avLst/>
          </a:prstGeom>
          <a:noFill/>
          <a:ln>
            <a:noFill/>
          </a:ln>
        </p:spPr>
      </p:pic>
      <p:sp>
        <p:nvSpPr>
          <p:cNvPr id="3" name="TextBox 2">
            <a:extLst>
              <a:ext uri="{FF2B5EF4-FFF2-40B4-BE49-F238E27FC236}">
                <a16:creationId xmlns:a16="http://schemas.microsoft.com/office/drawing/2014/main" id="{35A93C9E-6BE2-4AB5-A303-E31A9E9B5571}"/>
              </a:ext>
            </a:extLst>
          </p:cNvPr>
          <p:cNvSpPr txBox="1"/>
          <p:nvPr/>
        </p:nvSpPr>
        <p:spPr>
          <a:xfrm>
            <a:off x="7696200" y="5285874"/>
            <a:ext cx="3114675" cy="1292854"/>
          </a:xfrm>
          <a:prstGeom prst="rect">
            <a:avLst/>
          </a:prstGeom>
          <a:noFill/>
        </p:spPr>
        <p:txBody>
          <a:bodyPr wrap="square" rtlCol="0">
            <a:spAutoFit/>
          </a:bodyPr>
          <a:lstStyle/>
          <a:p>
            <a:pPr>
              <a:lnSpc>
                <a:spcPct val="150000"/>
              </a:lnSpc>
            </a:pPr>
            <a:r>
              <a:rPr lang="en-US" dirty="0">
                <a:latin typeface="Comic Sans MS" panose="030F0702030302020204" pitchFamily="66" charset="0"/>
              </a:rPr>
              <a:t>Susan Friedman</a:t>
            </a:r>
            <a:endParaRPr lang="en-US" u="sng" dirty="0">
              <a:latin typeface="Comic Sans MS" panose="030F0702030302020204" pitchFamily="66" charset="0"/>
              <a:hlinkClick r:id="rId3">
                <a:extLst>
                  <a:ext uri="{A12FA001-AC4F-418D-AE19-62706E023703}">
                    <ahyp:hlinkClr xmlns:ahyp="http://schemas.microsoft.com/office/drawing/2018/hyperlinkcolor" val="tx"/>
                  </a:ext>
                </a:extLst>
              </a:hlinkClick>
            </a:endParaRPr>
          </a:p>
          <a:p>
            <a:pPr>
              <a:lnSpc>
                <a:spcPct val="150000"/>
              </a:lnSpc>
            </a:pPr>
            <a:r>
              <a:rPr lang="en-US" u="sng" dirty="0">
                <a:latin typeface="Comic Sans MS" panose="030F0702030302020204" pitchFamily="66" charset="0"/>
                <a:hlinkClick r:id="rId3"/>
              </a:rPr>
              <a:t>Boardynamics@gmail.com </a:t>
            </a:r>
            <a:endParaRPr lang="en-US" dirty="0">
              <a:latin typeface="Comic Sans MS" panose="030F0702030302020204" pitchFamily="66" charset="0"/>
            </a:endParaRPr>
          </a:p>
          <a:p>
            <a:pPr>
              <a:lnSpc>
                <a:spcPct val="150000"/>
              </a:lnSpc>
            </a:pPr>
            <a:r>
              <a:rPr lang="en-US" dirty="0">
                <a:latin typeface="Comic Sans MS" panose="030F0702030302020204" pitchFamily="66" charset="0"/>
              </a:rPr>
              <a:t>201-400-6929 </a:t>
            </a:r>
          </a:p>
        </p:txBody>
      </p:sp>
    </p:spTree>
    <p:extLst>
      <p:ext uri="{BB962C8B-B14F-4D97-AF65-F5344CB8AC3E}">
        <p14:creationId xmlns:p14="http://schemas.microsoft.com/office/powerpoint/2010/main" val="281595102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docProps/app.xml><?xml version="1.0" encoding="utf-8"?>
<Properties xmlns="http://schemas.openxmlformats.org/officeDocument/2006/extended-properties" xmlns:vt="http://schemas.openxmlformats.org/officeDocument/2006/docPropsVTypes">
  <Template>Atlas</Template>
  <TotalTime>14386</TotalTime>
  <Words>1341</Words>
  <Application>Microsoft Office PowerPoint</Application>
  <PresentationFormat>Widescreen</PresentationFormat>
  <Paragraphs>148</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Calibri Light</vt:lpstr>
      <vt:lpstr>Comic Sans MS</vt:lpstr>
      <vt:lpstr>Rockwell</vt:lpstr>
      <vt:lpstr>Wingdings</vt:lpstr>
      <vt:lpstr>Atlas</vt:lpstr>
      <vt:lpstr>Achieving Diversity as a  Jewish Agency Board: Part I</vt:lpstr>
      <vt:lpstr>Why Board Diversity ? </vt:lpstr>
      <vt:lpstr>What is wrong with this picture?</vt:lpstr>
      <vt:lpstr>What comprises Diversity? </vt:lpstr>
      <vt:lpstr>How does Board Diversity add value?</vt:lpstr>
      <vt:lpstr>A VIEW FROM THE FIELD</vt:lpstr>
      <vt:lpstr>A VIEW FROM THE FIELD</vt:lpstr>
      <vt:lpstr>Progress towards Diversity:  THE DATA</vt:lpstr>
      <vt:lpstr>Board Diversity by the Numbers</vt:lpstr>
      <vt:lpstr>Board Diversity by the Numbers</vt:lpstr>
      <vt:lpstr>To Make Positive Change - Ask the Right Questions</vt:lpstr>
      <vt:lpstr>Ask Your Board to Consider… </vt:lpstr>
      <vt:lpstr>The Elephant  in our Boardrooms</vt:lpstr>
      <vt:lpstr> Jewish Human Service Agencies and Diversity :   The Current Environment  </vt:lpstr>
      <vt:lpstr> What Defines a Jewish Agency as “Jewish”?  One Size Does Not Fit All </vt:lpstr>
      <vt:lpstr>Is a Fully Jewish Board an Agency’s Last Bastion of “JEWISH”?</vt:lpstr>
      <vt:lpstr>Key Questions</vt:lpstr>
      <vt:lpstr>#1  What Makes a Jewish Agency’s Board, Jewish? </vt:lpstr>
      <vt:lpstr>Diversity Begins with a Jewish Agency’s  Jewish Mission &amp; Vision </vt:lpstr>
      <vt:lpstr>For that matter,  What is “Jewishness”?</vt:lpstr>
      <vt:lpstr>???</vt:lpstr>
      <vt:lpstr>#2  Agency Policies &amp; Practices</vt:lpstr>
      <vt:lpstr>Agency Policies &amp; Practices, cont’d.</vt:lpstr>
      <vt:lpstr>Agency Policies &amp; Practices, cont’d.</vt:lpstr>
      <vt:lpstr>#3  Board Meetings, Culture &amp; Education</vt:lpstr>
      <vt:lpstr>PowerPoint Presentation</vt:lpstr>
      <vt:lpstr>Join Us at the 2020 NJHSA Annual Conference for:</vt:lpstr>
      <vt:lpstr>SEE YOU THEN !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dc:creator>
  <cp:lastModifiedBy>Elisa Hirsch</cp:lastModifiedBy>
  <cp:revision>74</cp:revision>
  <dcterms:created xsi:type="dcterms:W3CDTF">2019-10-23T17:17:28Z</dcterms:created>
  <dcterms:modified xsi:type="dcterms:W3CDTF">2019-11-19T15:37:26Z</dcterms:modified>
</cp:coreProperties>
</file>